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63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81" r:id="rId14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EFE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06799F8-075E-4A3A-A7F6-7FBC6576F1A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74"/>
  </p:normalViewPr>
  <p:slideViewPr>
    <p:cSldViewPr snapToGrid="0">
      <p:cViewPr>
        <p:scale>
          <a:sx n="81" d="100"/>
          <a:sy n="81" d="100"/>
        </p:scale>
        <p:origin x="-300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40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3E47F476-161E-4A04-A0FB-965A0EEB43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32E49AB-875B-42C8-941C-0DE0DBD2D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84D98C1-1D35-4AC1-86CE-3983443D2DC2}" type="datetime1">
              <a:rPr lang="ru-RU" smtClean="0"/>
              <a:t>05.11.2021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3EFBA4A-EC84-4A1C-951D-F76333FEEC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60085306-E124-4DA3-9455-10E28A78F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FAA0D8-202C-4D3D-887A-429ECB6FFB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06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08F80-7E6B-44D5-A446-1C0594CA0811}" type="datetime1">
              <a:rPr lang="ru-RU" smtClean="0"/>
              <a:pPr/>
              <a:t>05.11.2021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014E932-560F-4669-93FB-097F2F5C11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9864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014E932-560F-4669-93FB-097F2F5C118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3202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014E932-560F-4669-93FB-097F2F5C1185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821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15128" y="1397977"/>
            <a:ext cx="8361229" cy="3007447"/>
          </a:xfrm>
        </p:spPr>
        <p:txBody>
          <a:bodyPr rtlCol="0" anchor="ctr" anchorCtr="0">
            <a:noAutofit/>
          </a:bodyPr>
          <a:lstStyle>
            <a:lvl1pPr algn="ctr">
              <a:defRPr sz="66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9906" y="4475023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A44D028-484A-4016-A0FD-DCEBE353592D}" type="datetime1">
              <a:rPr lang="ru-RU" noProof="0" smtClean="0"/>
              <a:t>05.11.2021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79965FD7-DA9A-4AFB-B8C8-34AC1FEE9F72}"/>
              </a:ext>
            </a:extLst>
          </p:cNvPr>
          <p:cNvSpPr/>
          <p:nvPr userDrawn="1"/>
        </p:nvSpPr>
        <p:spPr>
          <a:xfrm flipV="1">
            <a:off x="887674" y="726883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Г-образная фигура 14">
            <a:extLst>
              <a:ext uri="{FF2B5EF4-FFF2-40B4-BE49-F238E27FC236}">
                <a16:creationId xmlns:a16="http://schemas.microsoft.com/office/drawing/2014/main" xmlns="" id="{92465177-72B9-4DCF-8F98-0C79F3EE32EC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4408489"/>
          </a:xfrm>
          <a:prstGeom prst="corner">
            <a:avLst>
              <a:gd name="adj1" fmla="val 6149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E864F603-D3F0-4241-9005-3F6C3BD62BEF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6773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01295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1485900"/>
          </a:xfrm>
        </p:spPr>
        <p:txBody>
          <a:bodyPr rtlCol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B0B504-960D-4FF3-82DC-E4C3635A674B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1" name="Г-образная фигура 10">
            <a:extLst>
              <a:ext uri="{FF2B5EF4-FFF2-40B4-BE49-F238E27FC236}">
                <a16:creationId xmlns:a16="http://schemas.microsoft.com/office/drawing/2014/main" xmlns="" id="{91236E78-C797-4C31-BA0C-DB193BAF6D2D}"/>
              </a:ext>
            </a:extLst>
          </p:cNvPr>
          <p:cNvSpPr/>
          <p:nvPr userDrawn="1"/>
        </p:nvSpPr>
        <p:spPr>
          <a:xfrm rot="10800000" flipV="1">
            <a:off x="8391654" y="1873024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Г-образная фигура 9">
            <a:extLst>
              <a:ext uri="{FF2B5EF4-FFF2-40B4-BE49-F238E27FC236}">
                <a16:creationId xmlns:a16="http://schemas.microsoft.com/office/drawing/2014/main" xmlns="" id="{BFA658F0-F295-40A9-8BA8-1F6CBDFBBE09}"/>
              </a:ext>
            </a:extLst>
          </p:cNvPr>
          <p:cNvSpPr/>
          <p:nvPr userDrawn="1"/>
        </p:nvSpPr>
        <p:spPr>
          <a:xfrm flipH="1">
            <a:off x="8152968" y="1752327"/>
            <a:ext cx="3152309" cy="4408489"/>
          </a:xfrm>
          <a:prstGeom prst="corner">
            <a:avLst>
              <a:gd name="adj1" fmla="val 7085"/>
              <a:gd name="adj2" fmla="val 775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4007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DF7B7-CD0A-4A43-BE35-20EDFB8432A1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72544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6F59C7-98D5-4FFA-80E3-9889813E74BE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9014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, второй вариант">
    <p:bg bwMode="grayWhite">
      <p:bgPr>
        <a:gradFill flip="none" rotWithShape="1">
          <a:gsLst>
            <a:gs pos="0">
              <a:schemeClr val="tx2">
                <a:lumMod val="50000"/>
              </a:schemeClr>
            </a:gs>
            <a:gs pos="34000">
              <a:schemeClr val="tx2"/>
            </a:gs>
            <a:gs pos="66000">
              <a:schemeClr val="tx2">
                <a:lumMod val="75000"/>
              </a:schemeClr>
            </a:gs>
            <a:gs pos="97000">
              <a:schemeClr val="tx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-образная фигура 9">
            <a:extLst>
              <a:ext uri="{FF2B5EF4-FFF2-40B4-BE49-F238E27FC236}">
                <a16:creationId xmlns:a16="http://schemas.microsoft.com/office/drawing/2014/main" xmlns="" id="{13412040-642F-40C5-8AB5-C0E8D41B481B}"/>
              </a:ext>
            </a:extLst>
          </p:cNvPr>
          <p:cNvSpPr/>
          <p:nvPr userDrawn="1"/>
        </p:nvSpPr>
        <p:spPr>
          <a:xfrm flipV="1">
            <a:off x="870090" y="709300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Боковая панель">
            <a:extLst>
              <a:ext uri="{FF2B5EF4-FFF2-40B4-BE49-F238E27FC236}">
                <a16:creationId xmlns:a16="http://schemas.microsoft.com/office/drawing/2014/main" xmlns="" id="{BADD331D-DA8D-4D47-A2BB-F4875FDB16A4}"/>
              </a:ext>
            </a:extLst>
          </p:cNvPr>
          <p:cNvSpPr/>
          <p:nvPr userDrawn="1"/>
        </p:nvSpPr>
        <p:spPr>
          <a:xfrm rot="5400000">
            <a:off x="5791174" y="457175"/>
            <a:ext cx="609651" cy="121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397977" y="1151796"/>
            <a:ext cx="9504485" cy="3007447"/>
          </a:xfrm>
        </p:spPr>
        <p:txBody>
          <a:bodyPr rtlCol="0" anchor="ctr" anchorCtr="0">
            <a:noAutofit/>
          </a:bodyPr>
          <a:lstStyle>
            <a:lvl1pPr algn="ctr">
              <a:defRPr sz="660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7977" y="4897053"/>
            <a:ext cx="9504485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rtl="0"/>
            <a:fld id="{7FB405CF-C7E9-4233-9137-7641E9EC63E9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1" name="Г-образная фигура 10">
            <a:extLst>
              <a:ext uri="{FF2B5EF4-FFF2-40B4-BE49-F238E27FC236}">
                <a16:creationId xmlns:a16="http://schemas.microsoft.com/office/drawing/2014/main" xmlns="" id="{68D376A1-CC76-4C90-B2CF-F89EA13E7942}"/>
              </a:ext>
            </a:extLst>
          </p:cNvPr>
          <p:cNvSpPr/>
          <p:nvPr userDrawn="1"/>
        </p:nvSpPr>
        <p:spPr>
          <a:xfrm rot="10800000" flipV="1">
            <a:off x="8549910" y="1820273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3007448"/>
          </a:xfrm>
          <a:prstGeom prst="corner">
            <a:avLst>
              <a:gd name="adj1" fmla="val 6089"/>
              <a:gd name="adj2" fmla="val 6769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E864F603-D3F0-4241-9005-3F6C3BD62BEF}"/>
              </a:ext>
            </a:extLst>
          </p:cNvPr>
          <p:cNvSpPr/>
          <p:nvPr userDrawn="1"/>
        </p:nvSpPr>
        <p:spPr>
          <a:xfrm flipH="1">
            <a:off x="8286317" y="1685653"/>
            <a:ext cx="3152309" cy="3007448"/>
          </a:xfrm>
          <a:prstGeom prst="corner">
            <a:avLst>
              <a:gd name="adj1" fmla="val 6089"/>
              <a:gd name="adj2" fmla="val 6442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3350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720213"/>
          </a:xfrm>
        </p:spPr>
        <p:txBody>
          <a:bodyPr rtlCol="0">
            <a:noAutofit/>
          </a:bodyPr>
          <a:lstStyle>
            <a:lvl1pPr>
              <a:defRPr sz="4800"/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84671"/>
            <a:ext cx="9601200" cy="438272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2538B1-C940-4406-BCB8-DC91D6A15B03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7" name="Прямая соединительная линия 6">
            <a:extLst>
              <a:ext uri="{FF2B5EF4-FFF2-40B4-BE49-F238E27FC236}">
                <a16:creationId xmlns:a16="http://schemas.microsoft.com/office/drawing/2014/main" xmlns="" id="{CBEFB83C-E1EC-41AC-BFF6-9D094E2D43C6}"/>
              </a:ext>
            </a:extLst>
          </p:cNvPr>
          <p:cNvCxnSpPr/>
          <p:nvPr userDrawn="1"/>
        </p:nvCxnSpPr>
        <p:spPr>
          <a:xfrm>
            <a:off x="1465008" y="1445344"/>
            <a:ext cx="9468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94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 и рисунком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C222C1B9-FA56-4CEA-AD98-25A595D942F8}"/>
              </a:ext>
            </a:extLst>
          </p:cNvPr>
          <p:cNvSpPr/>
          <p:nvPr userDrawn="1"/>
        </p:nvSpPr>
        <p:spPr bwMode="white">
          <a:xfrm>
            <a:off x="7040199" y="564425"/>
            <a:ext cx="4356000" cy="4464000"/>
          </a:xfrm>
          <a:prstGeom prst="ellipse">
            <a:avLst/>
          </a:prstGeom>
          <a:noFill/>
          <a:ln w="1238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55F6BDF-291F-4C2E-B9D8-9EC1D2DC17B1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9786B981-6A78-425B-97A2-BA24E40DB7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5761" y="670570"/>
            <a:ext cx="4151312" cy="4248000"/>
          </a:xfrm>
          <a:prstGeom prst="ellipse">
            <a:avLst/>
          </a:prstGeom>
          <a:ln w="38100">
            <a:solidFill>
              <a:schemeClr val="bg2"/>
            </a:solidFill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xmlns="" id="{A21C7D74-31FD-4638-819B-6F7351A1770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47294" y="5188236"/>
            <a:ext cx="4858459" cy="1126906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 marL="0" indent="0"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530352" indent="0"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marL="987552" indent="0" algn="ctr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1444752" indent="0" algn="ctr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901952" indent="0" algn="ctr">
              <a:buNone/>
              <a:defRPr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Г-образная фигура 22">
            <a:extLst>
              <a:ext uri="{FF2B5EF4-FFF2-40B4-BE49-F238E27FC236}">
                <a16:creationId xmlns:a16="http://schemas.microsoft.com/office/drawing/2014/main" xmlns="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Г-образная фигура 23">
            <a:extLst>
              <a:ext uri="{FF2B5EF4-FFF2-40B4-BE49-F238E27FC236}">
                <a16:creationId xmlns:a16="http://schemas.microsoft.com/office/drawing/2014/main" xmlns="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Г-образная фигура 24">
            <a:extLst>
              <a:ext uri="{FF2B5EF4-FFF2-40B4-BE49-F238E27FC236}">
                <a16:creationId xmlns:a16="http://schemas.microsoft.com/office/drawing/2014/main" xmlns="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0844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6533E58D-9F3B-48E0-8486-BA34FFA7DE3F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Г-образная фигура 22">
            <a:extLst>
              <a:ext uri="{FF2B5EF4-FFF2-40B4-BE49-F238E27FC236}">
                <a16:creationId xmlns:a16="http://schemas.microsoft.com/office/drawing/2014/main" xmlns="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Г-образная фигура 23">
            <a:extLst>
              <a:ext uri="{FF2B5EF4-FFF2-40B4-BE49-F238E27FC236}">
                <a16:creationId xmlns:a16="http://schemas.microsoft.com/office/drawing/2014/main" xmlns="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Г-образная фигура 24">
            <a:extLst>
              <a:ext uri="{FF2B5EF4-FFF2-40B4-BE49-F238E27FC236}">
                <a16:creationId xmlns:a16="http://schemas.microsoft.com/office/drawing/2014/main" xmlns="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xmlns="" id="{ED439475-E625-4449-B42E-8F291D64A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60" y="518474"/>
            <a:ext cx="4910394" cy="5759777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1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lang="en-US" sz="18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lang="en-US"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lang="en-US"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lang="en-US"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marL="0" lvl="0" indent="0" algn="ctr" rtl="0">
              <a:buNone/>
            </a:pPr>
            <a:r>
              <a:rPr lang="ru-RU" noProof="0"/>
              <a:t>Образец текста</a:t>
            </a:r>
          </a:p>
          <a:p>
            <a:pPr marL="0" lvl="1" indent="0" algn="ctr" rtl="0">
              <a:buNone/>
            </a:pPr>
            <a:r>
              <a:rPr lang="ru-RU" noProof="0"/>
              <a:t>Второй уровень</a:t>
            </a:r>
          </a:p>
          <a:p>
            <a:pPr marL="0" lvl="2" indent="0" algn="ctr" rtl="0">
              <a:buNone/>
            </a:pPr>
            <a:r>
              <a:rPr lang="ru-RU" noProof="0"/>
              <a:t>Третий уровень</a:t>
            </a:r>
          </a:p>
          <a:p>
            <a:pPr marL="0" lvl="3" indent="0" algn="ctr" rtl="0">
              <a:buNone/>
            </a:pPr>
            <a:r>
              <a:rPr lang="ru-RU" noProof="0"/>
              <a:t>Четвертый уровень</a:t>
            </a:r>
          </a:p>
          <a:p>
            <a:pPr marL="0" lvl="4" indent="0" algn="ctr" rtl="0">
              <a:buNone/>
            </a:pPr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8660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, 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1F430D42-50DC-4502-A3E8-251FE7F0809D}"/>
              </a:ext>
            </a:extLst>
          </p:cNvPr>
          <p:cNvSpPr/>
          <p:nvPr userDrawn="1"/>
        </p:nvSpPr>
        <p:spPr>
          <a:xfrm>
            <a:off x="507591" y="5289755"/>
            <a:ext cx="5270049" cy="1012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accent3"/>
              </a:solidFill>
            </a:endParaRPr>
          </a:p>
        </p:txBody>
      </p:sp>
      <p:sp>
        <p:nvSpPr>
          <p:cNvPr id="11" name="Прямоугольник: Усеченные противолежащие углы 10">
            <a:extLst>
              <a:ext uri="{FF2B5EF4-FFF2-40B4-BE49-F238E27FC236}">
                <a16:creationId xmlns:a16="http://schemas.microsoft.com/office/drawing/2014/main" xmlns="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4732985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30776" y="444414"/>
            <a:ext cx="4644000" cy="1341602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4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AE8A9B8D-2AF0-47C1-AFB2-AFA473452CA4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3BDA3A4D-2561-4EEB-8787-E1A6525657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6245" y="668595"/>
            <a:ext cx="4646651" cy="4198373"/>
          </a:xfrm>
          <a:prstGeom prst="snip2DiagRect">
            <a:avLst>
              <a:gd name="adj1" fmla="val 0"/>
              <a:gd name="adj2" fmla="val 10300"/>
            </a:avLst>
          </a:prstGeom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FBB32A6B-92AA-4208-9120-FFC166CE75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0275" y="5352418"/>
            <a:ext cx="5148000" cy="900000"/>
          </a:xfrm>
          <a:solidFill>
            <a:schemeClr val="bg2"/>
          </a:solidFill>
          <a:effectLst>
            <a:innerShdw blurRad="114300">
              <a:prstClr val="black">
                <a:alpha val="34000"/>
              </a:prstClr>
            </a:innerShdw>
          </a:effectLst>
        </p:spPr>
        <p:txBody>
          <a:bodyPr rtlCol="0" anchor="ctr" anchorCtr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3"/>
                </a:solidFill>
              </a:defRPr>
            </a:lvl1pPr>
            <a:lvl2pPr marL="530352" indent="0" algn="ctr">
              <a:buFont typeface="Arial" panose="020B0604020202020204" pitchFamily="34" charset="0"/>
              <a:buNone/>
              <a:defRPr sz="1800">
                <a:solidFill>
                  <a:schemeClr val="accent3"/>
                </a:solidFill>
              </a:defRPr>
            </a:lvl2pPr>
            <a:lvl3pPr marL="987552" indent="0" algn="ctr">
              <a:buFont typeface="Arial" panose="020B0604020202020204" pitchFamily="34" charset="0"/>
              <a:buNone/>
              <a:defRPr sz="1600">
                <a:solidFill>
                  <a:schemeClr val="accent3"/>
                </a:solidFill>
              </a:defRPr>
            </a:lvl3pPr>
            <a:lvl4pPr marL="1444752" indent="0" algn="ctr">
              <a:buFont typeface="Arial" panose="020B0604020202020204" pitchFamily="34" charset="0"/>
              <a:buNone/>
              <a:defRPr sz="1600">
                <a:solidFill>
                  <a:schemeClr val="accent3"/>
                </a:solidFill>
              </a:defRPr>
            </a:lvl4pPr>
            <a:lvl5pPr marL="1901952" indent="0" algn="ctr">
              <a:buFont typeface="Arial" panose="020B0604020202020204" pitchFamily="34" charset="0"/>
              <a:buNone/>
              <a:defRPr sz="1400">
                <a:solidFill>
                  <a:schemeClr val="accent3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0" name="Г-образная фигура 19">
            <a:extLst>
              <a:ext uri="{FF2B5EF4-FFF2-40B4-BE49-F238E27FC236}">
                <a16:creationId xmlns:a16="http://schemas.microsoft.com/office/drawing/2014/main" xmlns="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 22">
            <a:extLst>
              <a:ext uri="{FF2B5EF4-FFF2-40B4-BE49-F238E27FC236}">
                <a16:creationId xmlns:a16="http://schemas.microsoft.com/office/drawing/2014/main" xmlns="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2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Прямоугольник: Усеченные противолежащие углы 10">
            <a:extLst>
              <a:ext uri="{FF2B5EF4-FFF2-40B4-BE49-F238E27FC236}">
                <a16:creationId xmlns:a16="http://schemas.microsoft.com/office/drawing/2014/main" xmlns="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5945780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30776" y="436176"/>
            <a:ext cx="4644000" cy="1341602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34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20DE436B-AA2E-4BBC-9B20-7E2E324BF6AF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xmlns="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xmlns="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xmlns="" id="{D57F3340-8A42-40F0-BF5B-EEF6E3E88E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6246" y="668595"/>
            <a:ext cx="4646651" cy="5383413"/>
          </a:xfrm>
          <a:custGeom>
            <a:avLst/>
            <a:gdLst>
              <a:gd name="connsiteX0" fmla="*/ 0 w 4646651"/>
              <a:gd name="connsiteY0" fmla="*/ 0 h 5383413"/>
              <a:gd name="connsiteX1" fmla="*/ 4168046 w 4646651"/>
              <a:gd name="connsiteY1" fmla="*/ 0 h 5383413"/>
              <a:gd name="connsiteX2" fmla="*/ 4646651 w 4646651"/>
              <a:gd name="connsiteY2" fmla="*/ 478605 h 5383413"/>
              <a:gd name="connsiteX3" fmla="*/ 4646651 w 4646651"/>
              <a:gd name="connsiteY3" fmla="*/ 5383413 h 5383413"/>
              <a:gd name="connsiteX4" fmla="*/ 478605 w 4646651"/>
              <a:gd name="connsiteY4" fmla="*/ 5383413 h 5383413"/>
              <a:gd name="connsiteX5" fmla="*/ 0 w 4646651"/>
              <a:gd name="connsiteY5" fmla="*/ 4904808 h 538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6651" h="5383413">
                <a:moveTo>
                  <a:pt x="0" y="0"/>
                </a:moveTo>
                <a:lnTo>
                  <a:pt x="4168046" y="0"/>
                </a:lnTo>
                <a:lnTo>
                  <a:pt x="4646651" y="478605"/>
                </a:lnTo>
                <a:lnTo>
                  <a:pt x="4646651" y="5383413"/>
                </a:lnTo>
                <a:lnTo>
                  <a:pt x="478605" y="5383413"/>
                </a:lnTo>
                <a:lnTo>
                  <a:pt x="0" y="4904808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Г-образная фигура 19">
            <a:extLst>
              <a:ext uri="{FF2B5EF4-FFF2-40B4-BE49-F238E27FC236}">
                <a16:creationId xmlns:a16="http://schemas.microsoft.com/office/drawing/2014/main" xmlns="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xmlns="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 22">
            <a:extLst>
              <a:ext uri="{FF2B5EF4-FFF2-40B4-BE49-F238E27FC236}">
                <a16:creationId xmlns:a16="http://schemas.microsoft.com/office/drawing/2014/main" xmlns="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89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blackWhite">
      <p:bgPr>
        <a:gradFill flip="none" rotWithShape="1">
          <a:gsLst>
            <a:gs pos="0">
              <a:schemeClr val="bg2">
                <a:lumMod val="50000"/>
              </a:schemeClr>
            </a:gs>
            <a:gs pos="33000">
              <a:schemeClr val="bg2"/>
            </a:gs>
            <a:gs pos="66000">
              <a:schemeClr val="bg2">
                <a:lumMod val="75000"/>
              </a:schemeClr>
            </a:gs>
            <a:gs pos="97000">
              <a:schemeClr val="bg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39766FF-2E5B-4390-A077-3C50F4CE4E45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9" name="Г-образная фигура 8">
            <a:extLst>
              <a:ext uri="{FF2B5EF4-FFF2-40B4-BE49-F238E27FC236}">
                <a16:creationId xmlns:a16="http://schemas.microsoft.com/office/drawing/2014/main" xmlns="" id="{BF5B4C6D-2825-4690-8D32-39CBF5E0F7E6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xmlns="" id="{DFD43940-6D78-4E75-BDB6-8792768BB894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5837"/>
              <a:gd name="adj2" fmla="val 6502"/>
            </a:avLst>
          </a:prstGeom>
          <a:solidFill>
            <a:srgbClr val="EFEDE3"/>
          </a:solidFill>
          <a:ln>
            <a:solidFill>
              <a:srgbClr val="EFEDE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9214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D6DC7A-2B30-4DA5-83AF-530085FAEFDA}" type="datetime1">
              <a:rPr lang="ru-RU" noProof="0" smtClean="0"/>
              <a:t>05.11.2021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 rtl="0"/>
            <a:r>
              <a:rPr lang="ru-RU" noProof="0" dirty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6885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Боковая панель">
            <a:extLst>
              <a:ext uri="{FF2B5EF4-FFF2-40B4-BE49-F238E27FC236}">
                <a16:creationId xmlns:a16="http://schemas.microsoft.com/office/drawing/2014/main" xmlns="" id="{FFA7AFEF-D97A-4A94-A884-7F95E91332B7}"/>
              </a:ext>
            </a:extLst>
          </p:cNvPr>
          <p:cNvSpPr/>
          <p:nvPr/>
        </p:nvSpPr>
        <p:spPr>
          <a:xfrm>
            <a:off x="622095" y="0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983497E4-9A7A-409D-84E3-BA65B26BE651}" type="datetime1">
              <a:rPr lang="ru-RU" noProof="0" smtClean="0"/>
              <a:t>05.11.2021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algn="ctr"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 title="Боковая панель"/>
          <p:cNvSpPr/>
          <p:nvPr/>
        </p:nvSpPr>
        <p:spPr>
          <a:xfrm>
            <a:off x="478095" y="376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630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8" r:id="rId4"/>
    <p:sldLayoutId id="2147483671" r:id="rId5"/>
    <p:sldLayoutId id="2147483669" r:id="rId6"/>
    <p:sldLayoutId id="214748367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Arial" panose="020B0604020202020204" pitchFamily="34" charset="0"/>
        <a:buChar char="•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732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4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304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7876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187702" indent="-28575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247" y="1284573"/>
            <a:ext cx="8361229" cy="862144"/>
          </a:xfrm>
        </p:spPr>
        <p:txBody>
          <a:bodyPr rtlCol="0"/>
          <a:lstStyle/>
          <a:p>
            <a:r>
              <a:rPr lang="kk-KZ" sz="4000" cap="none" dirty="0" smtClean="0"/>
              <a:t>Тілдік ресурстар</a:t>
            </a:r>
            <a:endParaRPr lang="ru-RU" sz="4000" cap="none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 txBox="1">
            <a:spLocks/>
          </p:cNvSpPr>
          <p:nvPr/>
        </p:nvSpPr>
        <p:spPr>
          <a:xfrm>
            <a:off x="1889247" y="2246254"/>
            <a:ext cx="8361229" cy="8621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66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Модуль: </a:t>
            </a:r>
            <a:r>
              <a:rPr lang="ru-RU" sz="3200" b="1" dirty="0" err="1"/>
              <a:t>мәліметтер</a:t>
            </a:r>
            <a:r>
              <a:rPr lang="ru-RU" sz="3200" b="1" dirty="0"/>
              <a:t> </a:t>
            </a:r>
            <a:r>
              <a:rPr lang="ru-RU" sz="3200" b="1" dirty="0" err="1"/>
              <a:t>базасы</a:t>
            </a:r>
            <a:r>
              <a:rPr lang="ru-RU" sz="3200" b="1" dirty="0"/>
              <a:t> </a:t>
            </a:r>
            <a:r>
              <a:rPr lang="en-US" sz="3200" b="1" dirty="0"/>
              <a:t>LR </a:t>
            </a:r>
            <a:r>
              <a:rPr lang="ru-RU" sz="3200" b="1" dirty="0" err="1"/>
              <a:t>ретінде</a:t>
            </a:r>
            <a:r>
              <a:rPr lang="ru-RU" sz="3200" b="1" dirty="0"/>
              <a:t>. ЖАЗБАША ЖӘНЕ АУЫЗША ТІЛДІК ДЕРЕКТЕРГЕ АРНАЛҒАН ДЕРЕКҚОРЛАР</a:t>
            </a:r>
            <a:endParaRPr lang="ru-RU" sz="3200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3BCAE2CE-F5D8-4BB6-A52B-9737F0CA11B5}"/>
              </a:ext>
            </a:extLst>
          </p:cNvPr>
          <p:cNvSpPr txBox="1">
            <a:spLocks/>
          </p:cNvSpPr>
          <p:nvPr/>
        </p:nvSpPr>
        <p:spPr>
          <a:xfrm>
            <a:off x="2654026" y="-69785"/>
            <a:ext cx="6831673" cy="757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 </a:t>
            </a:r>
            <a:r>
              <a:rPr lang="ru-RU" sz="2000" b="1" dirty="0" err="1" smtClean="0"/>
              <a:t>әл-Фараби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атындағы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ҚазҰУ</a:t>
            </a:r>
            <a:endParaRPr lang="ru-RU" sz="2000" b="1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3BCAE2CE-F5D8-4BB6-A52B-9737F0CA11B5}"/>
              </a:ext>
            </a:extLst>
          </p:cNvPr>
          <p:cNvSpPr txBox="1">
            <a:spLocks/>
          </p:cNvSpPr>
          <p:nvPr/>
        </p:nvSpPr>
        <p:spPr>
          <a:xfrm>
            <a:off x="3272154" y="6424593"/>
            <a:ext cx="6831673" cy="433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2021-2022</a:t>
            </a:r>
            <a:endParaRPr lang="ru-RU" sz="2000" b="1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25F28594-E3E7-4921-BB26-C93A4252F5E9}"/>
              </a:ext>
            </a:extLst>
          </p:cNvPr>
          <p:cNvSpPr txBox="1">
            <a:spLocks/>
          </p:cNvSpPr>
          <p:nvPr/>
        </p:nvSpPr>
        <p:spPr>
          <a:xfrm>
            <a:off x="2073507" y="3429000"/>
            <a:ext cx="8361229" cy="13374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66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err="1" smtClean="0"/>
              <a:t>Дәріс</a:t>
            </a:r>
            <a:r>
              <a:rPr lang="ru-RU" sz="2800" dirty="0" smtClean="0"/>
              <a:t> № </a:t>
            </a:r>
            <a:r>
              <a:rPr lang="ru-RU" sz="2800" dirty="0"/>
              <a:t>12. </a:t>
            </a:r>
            <a:r>
              <a:rPr lang="ru-RU" sz="2800" dirty="0" err="1"/>
              <a:t>Терминологиялық</a:t>
            </a:r>
            <a:r>
              <a:rPr lang="ru-RU" sz="2800" dirty="0"/>
              <a:t> </a:t>
            </a:r>
            <a:r>
              <a:rPr lang="ru-RU" sz="2800" dirty="0" err="1"/>
              <a:t>деректер</a:t>
            </a:r>
            <a:r>
              <a:rPr lang="ru-RU" sz="2800" dirty="0"/>
              <a:t> </a:t>
            </a:r>
            <a:r>
              <a:rPr lang="ru-RU" sz="2800" dirty="0" err="1"/>
              <a:t>базасын</a:t>
            </a:r>
            <a:r>
              <a:rPr lang="ru-RU" sz="2800" dirty="0"/>
              <a:t> </a:t>
            </a:r>
            <a:r>
              <a:rPr lang="ru-RU" sz="2800" dirty="0" err="1"/>
              <a:t>әзірлеу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24638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BC9891-6751-47AC-8441-AE5A5C595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776" y="444114"/>
            <a:ext cx="4644000" cy="1341602"/>
          </a:xfrm>
        </p:spPr>
        <p:txBody>
          <a:bodyPr rtlCol="0">
            <a:noAutofit/>
          </a:bodyPr>
          <a:lstStyle/>
          <a:p>
            <a:pPr rtl="0"/>
            <a:r>
              <a:rPr lang="ru-RU" sz="3500" dirty="0" err="1" smtClean="0"/>
              <a:t>Сұрақтар</a:t>
            </a:r>
            <a:r>
              <a:rPr lang="ru-RU" sz="3500" dirty="0" smtClean="0"/>
              <a:t>? </a:t>
            </a:r>
            <a:endParaRPr lang="ru-RU" sz="35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03E92E-7C10-4FDF-B7B0-BF5A5A7DC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18043" y="2139709"/>
            <a:ext cx="5469466" cy="1962082"/>
          </a:xfrm>
        </p:spPr>
        <p:txBody>
          <a:bodyPr rtlCol="0"/>
          <a:lstStyle/>
          <a:p>
            <a:pPr marL="0" indent="0">
              <a:buNone/>
            </a:pPr>
            <a:r>
              <a:rPr lang="ru-RU" dirty="0"/>
              <a:t>...</a:t>
            </a:r>
          </a:p>
          <a:p>
            <a:endParaRPr lang="ru-RU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xmlns="" id="{5F0C8121-738F-4674-914D-B3EE5ED89F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endParaRPr lang="ru-RU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813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8488" y="1786423"/>
            <a:ext cx="9601200" cy="4382729"/>
          </a:xfrm>
        </p:spPr>
        <p:txBody>
          <a:bodyPr/>
          <a:lstStyle/>
          <a:p>
            <a:r>
              <a:rPr lang="ru-RU" sz="2000" dirty="0" err="1"/>
              <a:t>Көптілді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базаларды</a:t>
            </a:r>
            <a:r>
              <a:rPr lang="ru-RU" sz="2000" dirty="0"/>
              <a:t> </a:t>
            </a:r>
            <a:r>
              <a:rPr lang="ru-RU" sz="2000" dirty="0" err="1"/>
              <a:t>әзірлеу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, </a:t>
            </a:r>
            <a:r>
              <a:rPr lang="ru-RU" sz="2000" dirty="0" err="1"/>
              <a:t>әдетте</a:t>
            </a:r>
            <a:r>
              <a:rPr lang="ru-RU" sz="2000" dirty="0"/>
              <a:t>, </a:t>
            </a:r>
            <a:r>
              <a:rPr lang="ru-RU" sz="2000" dirty="0" err="1"/>
              <a:t>кез</a:t>
            </a:r>
            <a:r>
              <a:rPr lang="ru-RU" sz="2000" dirty="0"/>
              <a:t> </a:t>
            </a:r>
            <a:r>
              <a:rPr lang="ru-RU" sz="2000" dirty="0" err="1"/>
              <a:t>келген</a:t>
            </a:r>
            <a:r>
              <a:rPr lang="ru-RU" sz="2000" dirty="0"/>
              <a:t> </a:t>
            </a:r>
            <a:r>
              <a:rPr lang="ru-RU" sz="2000" dirty="0" err="1"/>
              <a:t>ірі</a:t>
            </a:r>
            <a:r>
              <a:rPr lang="ru-RU" sz="2000" dirty="0"/>
              <a:t> </a:t>
            </a:r>
            <a:r>
              <a:rPr lang="ru-RU" sz="2000" dirty="0" err="1"/>
              <a:t>көптілді</a:t>
            </a:r>
            <a:r>
              <a:rPr lang="ru-RU" sz="2000" dirty="0"/>
              <a:t> </a:t>
            </a:r>
            <a:r>
              <a:rPr lang="ru-RU" sz="2000" dirty="0" err="1"/>
              <a:t>жоба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жұмыстың</a:t>
            </a:r>
            <a:r>
              <a:rPr lang="ru-RU" sz="2000" dirty="0"/>
              <a:t> </a:t>
            </a:r>
            <a:r>
              <a:rPr lang="ru-RU" sz="2000" dirty="0" err="1"/>
              <a:t>стандартты</a:t>
            </a:r>
            <a:r>
              <a:rPr lang="ru-RU" sz="2000" dirty="0"/>
              <a:t> </a:t>
            </a:r>
            <a:r>
              <a:rPr lang="ru-RU" sz="2000" dirty="0" err="1"/>
              <a:t>көлеміне</a:t>
            </a:r>
            <a:r>
              <a:rPr lang="ru-RU" sz="2000" dirty="0"/>
              <a:t> </a:t>
            </a:r>
            <a:r>
              <a:rPr lang="ru-RU" sz="2000" dirty="0" err="1"/>
              <a:t>кіреді</a:t>
            </a:r>
            <a:r>
              <a:rPr lang="ru-RU" sz="2000" dirty="0"/>
              <a:t>,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бірыңғай</a:t>
            </a:r>
            <a:r>
              <a:rPr lang="ru-RU" sz="2000" dirty="0"/>
              <a:t> </a:t>
            </a:r>
            <a:r>
              <a:rPr lang="ru-RU" sz="2000" dirty="0" err="1"/>
              <a:t>терминологияны</a:t>
            </a:r>
            <a:r>
              <a:rPr lang="ru-RU" sz="2000" dirty="0"/>
              <a:t> </a:t>
            </a:r>
            <a:r>
              <a:rPr lang="ru-RU" sz="2000" dirty="0" err="1"/>
              <a:t>сақтауға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терминдерді</a:t>
            </a:r>
            <a:r>
              <a:rPr lang="ru-RU" sz="2000" dirty="0"/>
              <a:t> </a:t>
            </a:r>
            <a:r>
              <a:rPr lang="ru-RU" sz="2000" dirty="0" err="1"/>
              <a:t>әзірлеу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алшақтықты</a:t>
            </a:r>
            <a:r>
              <a:rPr lang="ru-RU" sz="2000" dirty="0"/>
              <a:t> </a:t>
            </a:r>
            <a:r>
              <a:rPr lang="ru-RU" sz="2000" dirty="0" err="1"/>
              <a:t>болдырмауға</a:t>
            </a:r>
            <a:r>
              <a:rPr lang="ru-RU" sz="2000" dirty="0"/>
              <a:t> </a:t>
            </a:r>
            <a:r>
              <a:rPr lang="ru-RU" sz="2000" dirty="0" err="1"/>
              <a:t>көмектеседі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Көптілді</a:t>
            </a:r>
            <a:r>
              <a:rPr lang="ru-RU" sz="2000" dirty="0" smtClean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базаларды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дербес</a:t>
            </a:r>
            <a:r>
              <a:rPr lang="ru-RU" sz="2000" dirty="0"/>
              <a:t> </a:t>
            </a:r>
            <a:r>
              <a:rPr lang="ru-RU" sz="2000" dirty="0" err="1"/>
              <a:t>жоба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жүзеге</a:t>
            </a:r>
            <a:r>
              <a:rPr lang="ru-RU" sz="2000" dirty="0"/>
              <a:t> </a:t>
            </a:r>
            <a:r>
              <a:rPr lang="ru-RU" sz="2000" dirty="0" err="1"/>
              <a:t>асырылуы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.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базалар</a:t>
            </a:r>
            <a:r>
              <a:rPr lang="ru-RU" sz="2000" dirty="0"/>
              <a:t> </a:t>
            </a:r>
            <a:r>
              <a:rPr lang="ru-RU" sz="2000" dirty="0" err="1"/>
              <a:t>аудармалардағы</a:t>
            </a:r>
            <a:r>
              <a:rPr lang="ru-RU" sz="2000" dirty="0"/>
              <a:t> </a:t>
            </a:r>
            <a:r>
              <a:rPr lang="ru-RU" sz="2000" dirty="0" err="1"/>
              <a:t>мәліметтер</a:t>
            </a:r>
            <a:r>
              <a:rPr lang="ru-RU" sz="2000" dirty="0"/>
              <a:t>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жасалады</a:t>
            </a:r>
            <a:r>
              <a:rPr lang="ru-RU" sz="2000" dirty="0"/>
              <a:t>. </a:t>
            </a:r>
            <a:r>
              <a:rPr lang="ru-RU" sz="2000" dirty="0" err="1"/>
              <a:t>Аудармалардың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r>
              <a:rPr lang="ru-RU" sz="2000" dirty="0"/>
              <a:t> </a:t>
            </a:r>
            <a:r>
              <a:rPr lang="ru-RU" sz="2000" dirty="0" err="1"/>
              <a:t>сапасының</a:t>
            </a:r>
            <a:r>
              <a:rPr lang="ru-RU" sz="2000" dirty="0"/>
              <a:t> </a:t>
            </a:r>
            <a:r>
              <a:rPr lang="ru-RU" sz="2000" dirty="0" err="1"/>
              <a:t>негізі-кәсіби</a:t>
            </a:r>
            <a:r>
              <a:rPr lang="ru-RU" sz="2000" dirty="0"/>
              <a:t> </a:t>
            </a:r>
            <a:r>
              <a:rPr lang="ru-RU" sz="2000" dirty="0" err="1"/>
              <a:t>құрылған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база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Қуатты</a:t>
            </a:r>
            <a:r>
              <a:rPr lang="ru-RU" sz="2000" dirty="0" smtClean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базаларды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жаңарту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арнайы</a:t>
            </a:r>
            <a:r>
              <a:rPr lang="ru-RU" sz="2000" dirty="0"/>
              <a:t> </a:t>
            </a:r>
            <a:r>
              <a:rPr lang="ru-RU" sz="2000" dirty="0" err="1"/>
              <a:t>бағдарламалық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 </a:t>
            </a:r>
            <a:r>
              <a:rPr lang="ru-RU" sz="2000" dirty="0" err="1"/>
              <a:t>қолданылады</a:t>
            </a:r>
            <a:r>
              <a:rPr lang="ru-RU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86108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2296"/>
            <a:ext cx="9601200" cy="1429981"/>
          </a:xfrm>
        </p:spPr>
        <p:txBody>
          <a:bodyPr/>
          <a:lstStyle/>
          <a:p>
            <a:pPr algn="ctr"/>
            <a:r>
              <a:rPr lang="ru-RU" sz="3200" dirty="0" err="1"/>
              <a:t>Қуатты</a:t>
            </a:r>
            <a:r>
              <a:rPr lang="ru-RU" sz="3200" dirty="0"/>
              <a:t> </a:t>
            </a:r>
            <a:r>
              <a:rPr lang="ru-RU" sz="3200" dirty="0" err="1"/>
              <a:t>терминологиялық</a:t>
            </a:r>
            <a:r>
              <a:rPr lang="ru-RU" sz="3200" dirty="0"/>
              <a:t> </a:t>
            </a:r>
            <a:r>
              <a:rPr lang="ru-RU" sz="3200" dirty="0" err="1"/>
              <a:t>базаларды</a:t>
            </a:r>
            <a:r>
              <a:rPr lang="ru-RU" sz="3200" dirty="0"/>
              <a:t> </a:t>
            </a:r>
            <a:r>
              <a:rPr lang="ru-RU" sz="3200" dirty="0" err="1"/>
              <a:t>құру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жаңарту</a:t>
            </a:r>
            <a:r>
              <a:rPr lang="ru-RU" sz="3200" dirty="0"/>
              <a:t> </a:t>
            </a:r>
            <a:r>
              <a:rPr lang="ru-RU" sz="3200" dirty="0" err="1"/>
              <a:t>хронологиясы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390919"/>
            <a:ext cx="10716768" cy="4901903"/>
          </a:xfrm>
        </p:spPr>
        <p:txBody>
          <a:bodyPr/>
          <a:lstStyle/>
          <a:p>
            <a:r>
              <a:rPr lang="en-US" sz="2000" dirty="0"/>
              <a:t>DICAUTOM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базасын</a:t>
            </a:r>
            <a:r>
              <a:rPr lang="ru-RU" sz="2000" dirty="0"/>
              <a:t> </a:t>
            </a:r>
            <a:r>
              <a:rPr lang="en-US" sz="2000" dirty="0"/>
              <a:t>J. A. </a:t>
            </a:r>
            <a:r>
              <a:rPr lang="en-US" sz="2000" dirty="0" err="1"/>
              <a:t>Bachrach</a:t>
            </a:r>
            <a:r>
              <a:rPr lang="en-US" sz="2000" dirty="0"/>
              <a:t> 1963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Люксембургте</a:t>
            </a:r>
            <a:r>
              <a:rPr lang="ru-RU" sz="2000" dirty="0"/>
              <a:t> </a:t>
            </a:r>
            <a:r>
              <a:rPr lang="ru-RU" sz="2000" dirty="0" err="1"/>
              <a:t>аудармашылардың</a:t>
            </a:r>
            <a:r>
              <a:rPr lang="ru-RU" sz="2000" dirty="0"/>
              <a:t> </a:t>
            </a:r>
            <a:r>
              <a:rPr lang="ru-RU" sz="2000" dirty="0" err="1"/>
              <a:t>жұмысына</a:t>
            </a:r>
            <a:r>
              <a:rPr lang="ru-RU" sz="2000" dirty="0"/>
              <a:t> </a:t>
            </a:r>
            <a:r>
              <a:rPr lang="ru-RU" sz="2000" dirty="0" err="1"/>
              <a:t>көмек</a:t>
            </a:r>
            <a:r>
              <a:rPr lang="ru-RU" sz="2000" dirty="0"/>
              <a:t> </a:t>
            </a:r>
            <a:r>
              <a:rPr lang="ru-RU" sz="2000" dirty="0" err="1"/>
              <a:t>көрсету</a:t>
            </a:r>
            <a:r>
              <a:rPr lang="ru-RU" sz="2000" dirty="0"/>
              <a:t> </a:t>
            </a:r>
            <a:r>
              <a:rPr lang="ru-RU" sz="2000" dirty="0" err="1"/>
              <a:t>мақсатында</a:t>
            </a:r>
            <a:r>
              <a:rPr lang="ru-RU" sz="2000" dirty="0"/>
              <a:t> </a:t>
            </a:r>
            <a:r>
              <a:rPr lang="ru-RU" sz="2000" dirty="0" err="1"/>
              <a:t>жасаған</a:t>
            </a:r>
            <a:r>
              <a:rPr lang="ru-RU" sz="2000" dirty="0"/>
              <a:t>. </a:t>
            </a:r>
            <a:r>
              <a:rPr lang="ru-RU" sz="2000" dirty="0" err="1"/>
              <a:t>Алғашқы</a:t>
            </a:r>
            <a:r>
              <a:rPr lang="ru-RU" sz="2000" dirty="0"/>
              <a:t> </a:t>
            </a:r>
            <a:r>
              <a:rPr lang="en-US" sz="2000" dirty="0"/>
              <a:t>TBD </a:t>
            </a:r>
            <a:r>
              <a:rPr lang="ru-RU" sz="2000" dirty="0" err="1"/>
              <a:t>негізінен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терминдердің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сөз</a:t>
            </a:r>
            <a:r>
              <a:rPr lang="ru-RU" sz="2000" dirty="0"/>
              <a:t> </a:t>
            </a:r>
            <a:r>
              <a:rPr lang="ru-RU" sz="2000" dirty="0" err="1"/>
              <a:t>тіркестерінің</a:t>
            </a:r>
            <a:r>
              <a:rPr lang="ru-RU" sz="2000" dirty="0"/>
              <a:t> </a:t>
            </a:r>
            <a:r>
              <a:rPr lang="ru-RU" sz="2000" dirty="0" err="1"/>
              <a:t>сипаттамасы</a:t>
            </a:r>
            <a:r>
              <a:rPr lang="ru-RU" sz="2000" dirty="0"/>
              <a:t> мен </a:t>
            </a:r>
            <a:r>
              <a:rPr lang="ru-RU" sz="2000" dirty="0" err="1"/>
              <a:t>аудармасын</a:t>
            </a:r>
            <a:r>
              <a:rPr lang="ru-RU" sz="2000" dirty="0"/>
              <a:t> </a:t>
            </a:r>
            <a:r>
              <a:rPr lang="ru-RU" sz="2000" dirty="0" err="1"/>
              <a:t>қамтыды</a:t>
            </a:r>
            <a:r>
              <a:rPr lang="ru-RU" sz="2000" dirty="0"/>
              <a:t>. </a:t>
            </a:r>
            <a:r>
              <a:rPr lang="ru-RU" sz="2000" dirty="0" err="1"/>
              <a:t>Қазіргі</a:t>
            </a:r>
            <a:r>
              <a:rPr lang="ru-RU" sz="2000" dirty="0"/>
              <a:t> </a:t>
            </a:r>
            <a:r>
              <a:rPr lang="ru-RU" sz="2000" dirty="0" err="1"/>
              <a:t>заманғы</a:t>
            </a:r>
            <a:r>
              <a:rPr lang="ru-RU" sz="2000" dirty="0"/>
              <a:t> </a:t>
            </a:r>
            <a:r>
              <a:rPr lang="ru-RU" sz="2000" dirty="0" err="1"/>
              <a:t>көптеген</a:t>
            </a:r>
            <a:r>
              <a:rPr lang="ru-RU" sz="2000" dirty="0"/>
              <a:t> </a:t>
            </a:r>
            <a:r>
              <a:rPr lang="ru-RU" sz="2000" dirty="0" err="1"/>
              <a:t>дереккөздерде</a:t>
            </a:r>
            <a:r>
              <a:rPr lang="ru-RU" sz="2000" dirty="0"/>
              <a:t> </a:t>
            </a:r>
            <a:r>
              <a:rPr lang="en-US" sz="2000" dirty="0"/>
              <a:t>TBD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лексиканы</a:t>
            </a:r>
            <a:r>
              <a:rPr lang="ru-RU" sz="2000" dirty="0"/>
              <a:t> </a:t>
            </a:r>
            <a:r>
              <a:rPr lang="ru-RU" sz="2000" dirty="0" err="1"/>
              <a:t>қамтитын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r>
              <a:rPr lang="ru-RU" sz="2000" dirty="0"/>
              <a:t> </a:t>
            </a:r>
            <a:r>
              <a:rPr lang="ru-RU" sz="2000" dirty="0" err="1"/>
              <a:t>деңгейлі</a:t>
            </a:r>
            <a:r>
              <a:rPr lang="ru-RU" sz="2000" dirty="0"/>
              <a:t> </a:t>
            </a:r>
            <a:r>
              <a:rPr lang="ru-RU" sz="2000" dirty="0" err="1"/>
              <a:t>Автоматты</a:t>
            </a:r>
            <a:r>
              <a:rPr lang="ru-RU" sz="2000" dirty="0"/>
              <a:t> </a:t>
            </a:r>
            <a:r>
              <a:rPr lang="ru-RU" sz="2000" dirty="0" err="1"/>
              <a:t>мәліметтер</a:t>
            </a:r>
            <a:r>
              <a:rPr lang="ru-RU" sz="2000" dirty="0"/>
              <a:t> </a:t>
            </a:r>
            <a:r>
              <a:rPr lang="ru-RU" sz="2000" dirty="0" err="1"/>
              <a:t>базасы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қарастырылады</a:t>
            </a:r>
            <a:r>
              <a:rPr lang="ru-RU" sz="2000" dirty="0"/>
              <a:t>.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функциясы</a:t>
            </a:r>
            <a:r>
              <a:rPr lang="ru-RU" sz="2000" dirty="0"/>
              <a:t>, Дж. Шульц-</a:t>
            </a:r>
            <a:r>
              <a:rPr lang="ru-RU" sz="2000" dirty="0" err="1"/>
              <a:t>арнайы</a:t>
            </a:r>
            <a:r>
              <a:rPr lang="ru-RU" sz="2000" dirty="0"/>
              <a:t> </a:t>
            </a:r>
            <a:r>
              <a:rPr lang="ru-RU" sz="2000" dirty="0" err="1"/>
              <a:t>техникалық</a:t>
            </a:r>
            <a:r>
              <a:rPr lang="ru-RU" sz="2000" dirty="0"/>
              <a:t> </a:t>
            </a:r>
            <a:r>
              <a:rPr lang="ru-RU" sz="2000" dirty="0" err="1"/>
              <a:t>ұғымдарды</a:t>
            </a:r>
            <a:r>
              <a:rPr lang="ru-RU" sz="2000" dirty="0"/>
              <a:t> (</a:t>
            </a:r>
            <a:r>
              <a:rPr lang="ru-RU" sz="2000" dirty="0" err="1"/>
              <a:t>техникалық</a:t>
            </a:r>
            <a:r>
              <a:rPr lang="ru-RU" sz="2000" dirty="0"/>
              <a:t> </a:t>
            </a:r>
            <a:r>
              <a:rPr lang="ru-RU" sz="2000" dirty="0" err="1"/>
              <a:t>тұжырымдамаларды</a:t>
            </a:r>
            <a:r>
              <a:rPr lang="ru-RU" sz="2000" dirty="0"/>
              <a:t>) </a:t>
            </a:r>
            <a:r>
              <a:rPr lang="ru-RU" sz="2000" dirty="0" err="1"/>
              <a:t>сипаттау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балама</a:t>
            </a:r>
            <a:r>
              <a:rPr lang="ru-RU" sz="2000" dirty="0"/>
              <a:t> </a:t>
            </a:r>
            <a:r>
              <a:rPr lang="ru-RU" sz="2000" dirty="0" err="1"/>
              <a:t>терминдерді</a:t>
            </a:r>
            <a:r>
              <a:rPr lang="ru-RU" sz="2000" dirty="0"/>
              <a:t> </a:t>
            </a:r>
            <a:r>
              <a:rPr lang="ru-RU" sz="2000" dirty="0" err="1"/>
              <a:t>сақтау</a:t>
            </a:r>
            <a:r>
              <a:rPr lang="ru-RU" sz="2000" dirty="0"/>
              <a:t>, </a:t>
            </a:r>
            <a:r>
              <a:rPr lang="ru-RU" sz="2000" dirty="0" err="1"/>
              <a:t>осылайша</a:t>
            </a:r>
            <a:r>
              <a:rPr lang="ru-RU" sz="2000" dirty="0"/>
              <a:t>, </a:t>
            </a:r>
            <a:r>
              <a:rPr lang="en-US" sz="2000" dirty="0"/>
              <a:t>TBD </a:t>
            </a:r>
            <a:r>
              <a:rPr lang="ru-RU" sz="2000" dirty="0" err="1"/>
              <a:t>терминдердің</a:t>
            </a:r>
            <a:r>
              <a:rPr lang="ru-RU" sz="2000" dirty="0"/>
              <a:t> </a:t>
            </a:r>
            <a:r>
              <a:rPr lang="ru-RU" sz="2000" dirty="0" err="1"/>
              <a:t>толық</a:t>
            </a:r>
            <a:r>
              <a:rPr lang="ru-RU" sz="2000" dirty="0"/>
              <a:t> </a:t>
            </a:r>
            <a:r>
              <a:rPr lang="ru-RU" sz="2000" dirty="0" err="1"/>
              <a:t>лексикалық</a:t>
            </a:r>
            <a:r>
              <a:rPr lang="ru-RU" sz="2000" dirty="0"/>
              <a:t> </a:t>
            </a:r>
            <a:r>
              <a:rPr lang="ru-RU" sz="2000" dirty="0" err="1"/>
              <a:t>сипаттамасын</a:t>
            </a:r>
            <a:r>
              <a:rPr lang="ru-RU" sz="2000" dirty="0"/>
              <a:t> </a:t>
            </a:r>
            <a:r>
              <a:rPr lang="ru-RU" sz="2000" dirty="0" err="1"/>
              <a:t>ұсынады</a:t>
            </a:r>
            <a:r>
              <a:rPr lang="ru-RU" sz="2000" dirty="0"/>
              <a:t>, </a:t>
            </a:r>
            <a:r>
              <a:rPr lang="ru-RU" sz="2000" dirty="0" err="1"/>
              <a:t>соның</a:t>
            </a:r>
            <a:r>
              <a:rPr lang="ru-RU" sz="2000" dirty="0"/>
              <a:t> </a:t>
            </a:r>
            <a:r>
              <a:rPr lang="ru-RU" sz="2000" dirty="0" err="1"/>
              <a:t>арқасында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құжат</a:t>
            </a:r>
            <a:r>
              <a:rPr lang="ru-RU" sz="2000" dirty="0"/>
              <a:t> </a:t>
            </a:r>
            <a:r>
              <a:rPr lang="ru-RU" sz="2000" dirty="0" err="1"/>
              <a:t>аясында</a:t>
            </a:r>
            <a:r>
              <a:rPr lang="ru-RU" sz="2000" dirty="0"/>
              <a:t> </a:t>
            </a:r>
            <a:r>
              <a:rPr lang="ru-RU" sz="2000" dirty="0" err="1"/>
              <a:t>терминологияның</a:t>
            </a:r>
            <a:r>
              <a:rPr lang="ru-RU" sz="2000" dirty="0"/>
              <a:t> </a:t>
            </a:r>
            <a:r>
              <a:rPr lang="ru-RU" sz="2000" dirty="0" err="1"/>
              <a:t>біркелкілігіне</a:t>
            </a:r>
            <a:r>
              <a:rPr lang="ru-RU" sz="2000" dirty="0"/>
              <a:t> </a:t>
            </a:r>
            <a:r>
              <a:rPr lang="ru-RU" sz="2000" dirty="0" err="1"/>
              <a:t>қол</a:t>
            </a:r>
            <a:r>
              <a:rPr lang="ru-RU" sz="2000" dirty="0"/>
              <a:t> </a:t>
            </a:r>
            <a:r>
              <a:rPr lang="ru-RU" sz="2000" dirty="0" err="1"/>
              <a:t>жеткізіледі</a:t>
            </a:r>
            <a:r>
              <a:rPr lang="ru-RU" sz="2000" dirty="0" smtClean="0"/>
              <a:t>.</a:t>
            </a:r>
          </a:p>
          <a:p>
            <a:r>
              <a:rPr lang="en-US" sz="2000" dirty="0" smtClean="0"/>
              <a:t>XX </a:t>
            </a:r>
            <a:r>
              <a:rPr lang="ru-RU" sz="2000" dirty="0" err="1"/>
              <a:t>ғасырдың</a:t>
            </a:r>
            <a:r>
              <a:rPr lang="ru-RU" sz="2000" dirty="0"/>
              <a:t> 80-жылдарының </a:t>
            </a:r>
            <a:r>
              <a:rPr lang="ru-RU" sz="2000" dirty="0" err="1"/>
              <a:t>соңында</a:t>
            </a:r>
            <a:r>
              <a:rPr lang="ru-RU" sz="2000" dirty="0"/>
              <a:t> А. С. Герд ТБД-</a:t>
            </a:r>
            <a:r>
              <a:rPr lang="ru-RU" sz="2000" dirty="0" err="1"/>
              <a:t>ның</a:t>
            </a:r>
            <a:r>
              <a:rPr lang="ru-RU" sz="2000" dirty="0"/>
              <a:t> </a:t>
            </a:r>
            <a:r>
              <a:rPr lang="ru-RU" sz="2000" dirty="0" err="1"/>
              <a:t>келесі</a:t>
            </a:r>
            <a:r>
              <a:rPr lang="ru-RU" sz="2000" dirty="0"/>
              <a:t> </a:t>
            </a:r>
            <a:r>
              <a:rPr lang="ru-RU" sz="2000" dirty="0" err="1"/>
              <a:t>типологиясын</a:t>
            </a:r>
            <a:r>
              <a:rPr lang="ru-RU" sz="2000" dirty="0"/>
              <a:t> </a:t>
            </a:r>
            <a:r>
              <a:rPr lang="ru-RU" sz="2000" dirty="0" err="1"/>
              <a:t>ұсынды</a:t>
            </a:r>
            <a:r>
              <a:rPr lang="ru-RU" sz="2000" dirty="0"/>
              <a:t>:"</a:t>
            </a:r>
            <a:r>
              <a:rPr lang="ru-RU" sz="2000" dirty="0" err="1"/>
              <a:t>лексикографиялық</a:t>
            </a:r>
            <a:r>
              <a:rPr lang="ru-RU" sz="2000" dirty="0"/>
              <a:t>, </a:t>
            </a:r>
            <a:r>
              <a:rPr lang="ru-RU" sz="2000" dirty="0" err="1"/>
              <a:t>аударма</a:t>
            </a:r>
            <a:r>
              <a:rPr lang="ru-RU" sz="2000" dirty="0"/>
              <a:t>, </a:t>
            </a:r>
            <a:r>
              <a:rPr lang="ru-RU" sz="2000" dirty="0" err="1"/>
              <a:t>Нормативтік</a:t>
            </a:r>
            <a:r>
              <a:rPr lang="ru-RU" sz="2000" dirty="0"/>
              <a:t>, </a:t>
            </a:r>
            <a:r>
              <a:rPr lang="ru-RU" sz="2000" dirty="0" err="1"/>
              <a:t>зерттеу</a:t>
            </a:r>
            <a:r>
              <a:rPr lang="ru-RU" sz="2000" dirty="0"/>
              <a:t>".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8906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84671"/>
            <a:ext cx="10643616" cy="5056806"/>
          </a:xfrm>
        </p:spPr>
        <p:txBody>
          <a:bodyPr/>
          <a:lstStyle/>
          <a:p>
            <a:r>
              <a:rPr lang="ru-RU" sz="2000" dirty="0" err="1"/>
              <a:t>Лексикографиялық</a:t>
            </a:r>
            <a:r>
              <a:rPr lang="ru-RU" sz="2000" dirty="0"/>
              <a:t>, </a:t>
            </a:r>
            <a:r>
              <a:rPr lang="ru-RU" sz="2000" dirty="0" err="1"/>
              <a:t>аударма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нормативтік</a:t>
            </a:r>
            <a:r>
              <a:rPr lang="ru-RU" sz="2000" dirty="0"/>
              <a:t> </a:t>
            </a:r>
            <a:r>
              <a:rPr lang="ru-RU" sz="2000" dirty="0" err="1"/>
              <a:t>негіздердің</a:t>
            </a:r>
            <a:r>
              <a:rPr lang="ru-RU" sz="2000" dirty="0"/>
              <a:t> </a:t>
            </a:r>
            <a:r>
              <a:rPr lang="ru-RU" sz="2000" dirty="0" err="1"/>
              <a:t>сипаттамаларын</a:t>
            </a:r>
            <a:r>
              <a:rPr lang="ru-RU" sz="2000" dirty="0"/>
              <a:t> </a:t>
            </a:r>
            <a:r>
              <a:rPr lang="ru-RU" sz="2000" dirty="0" err="1"/>
              <a:t>біріктіретін</a:t>
            </a:r>
            <a:r>
              <a:rPr lang="ru-RU" sz="2000" dirty="0"/>
              <a:t> </a:t>
            </a:r>
            <a:r>
              <a:rPr lang="en-US" sz="2000" dirty="0"/>
              <a:t>TBD</a:t>
            </a:r>
            <a:r>
              <a:rPr lang="en-US" sz="2000" dirty="0" smtClean="0"/>
              <a:t>.</a:t>
            </a:r>
            <a:endParaRPr lang="ru-RU" sz="2000" dirty="0" smtClean="0"/>
          </a:p>
          <a:p>
            <a:r>
              <a:rPr lang="en-US" sz="2000" dirty="0" err="1" smtClean="0"/>
              <a:t>TaaS</a:t>
            </a:r>
            <a:r>
              <a:rPr lang="en-US" sz="2000" dirty="0" smtClean="0"/>
              <a:t>-TAAS </a:t>
            </a:r>
            <a:r>
              <a:rPr lang="ru-RU" sz="2000" dirty="0" err="1"/>
              <a:t>бұлтты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ресурсы (</a:t>
            </a:r>
            <a:r>
              <a:rPr lang="en-US" sz="2000" dirty="0"/>
              <a:t>Terminology as a Service). </a:t>
            </a:r>
            <a:r>
              <a:rPr lang="ru-RU" sz="2000" dirty="0"/>
              <a:t>Осы </a:t>
            </a:r>
            <a:r>
              <a:rPr lang="ru-RU" sz="2000" dirty="0" err="1"/>
              <a:t>ресурсты</a:t>
            </a:r>
            <a:r>
              <a:rPr lang="ru-RU" sz="2000" dirty="0"/>
              <a:t> </a:t>
            </a:r>
            <a:r>
              <a:rPr lang="ru-RU" sz="2000" dirty="0" err="1"/>
              <a:t>әзірлеушілер</a:t>
            </a:r>
            <a:r>
              <a:rPr lang="ru-RU" sz="2000" dirty="0"/>
              <a:t> </a:t>
            </a:r>
            <a:r>
              <a:rPr lang="ru-RU" sz="2000" dirty="0" err="1"/>
              <a:t>алға</a:t>
            </a:r>
            <a:r>
              <a:rPr lang="ru-RU" sz="2000" dirty="0"/>
              <a:t> </a:t>
            </a:r>
            <a:r>
              <a:rPr lang="ru-RU" sz="2000" dirty="0" err="1"/>
              <a:t>қойған</a:t>
            </a:r>
            <a:r>
              <a:rPr lang="ru-RU" sz="2000" dirty="0"/>
              <a:t> </a:t>
            </a:r>
            <a:r>
              <a:rPr lang="ru-RU" sz="2000" dirty="0" err="1"/>
              <a:t>міндеттердің</a:t>
            </a:r>
            <a:r>
              <a:rPr lang="ru-RU" sz="2000" dirty="0"/>
              <a:t> </a:t>
            </a:r>
            <a:r>
              <a:rPr lang="ru-RU" sz="2000" dirty="0" err="1"/>
              <a:t>бірі</a:t>
            </a:r>
            <a:r>
              <a:rPr lang="ru-RU" sz="2000" dirty="0"/>
              <a:t> — </a:t>
            </a:r>
            <a:r>
              <a:rPr lang="ru-RU" sz="2000" dirty="0" err="1"/>
              <a:t>заманауи</a:t>
            </a:r>
            <a:r>
              <a:rPr lang="ru-RU" sz="2000" dirty="0"/>
              <a:t> </a:t>
            </a:r>
            <a:r>
              <a:rPr lang="ru-RU" sz="2000" dirty="0" err="1"/>
              <a:t>терминологияға</a:t>
            </a:r>
            <a:r>
              <a:rPr lang="ru-RU" sz="2000" dirty="0"/>
              <a:t> </a:t>
            </a:r>
            <a:r>
              <a:rPr lang="ru-RU" sz="2000" dirty="0" err="1"/>
              <a:t>жедел</a:t>
            </a:r>
            <a:r>
              <a:rPr lang="ru-RU" sz="2000" dirty="0"/>
              <a:t> </a:t>
            </a:r>
            <a:r>
              <a:rPr lang="ru-RU" sz="2000" dirty="0" err="1"/>
              <a:t>қол</a:t>
            </a:r>
            <a:r>
              <a:rPr lang="ru-RU" sz="2000" dirty="0"/>
              <a:t> </a:t>
            </a:r>
            <a:r>
              <a:rPr lang="ru-RU" sz="2000" dirty="0" err="1"/>
              <a:t>жеткізуді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, </a:t>
            </a:r>
            <a:r>
              <a:rPr lang="ru-RU" sz="2000" dirty="0" err="1"/>
              <a:t>терминдерге</a:t>
            </a:r>
            <a:r>
              <a:rPr lang="ru-RU" sz="2000" dirty="0"/>
              <a:t> </a:t>
            </a:r>
            <a:r>
              <a:rPr lang="ru-RU" sz="2000" dirty="0" err="1"/>
              <a:t>үміткерлерді</a:t>
            </a:r>
            <a:r>
              <a:rPr lang="ru-RU" sz="2000" dirty="0"/>
              <a:t> </a:t>
            </a:r>
            <a:r>
              <a:rPr lang="ru-RU" sz="2000" dirty="0" err="1"/>
              <a:t>автоматты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шығару</a:t>
            </a:r>
            <a:r>
              <a:rPr lang="ru-RU" sz="2000" dirty="0"/>
              <a:t> (</a:t>
            </a:r>
            <a:r>
              <a:rPr lang="en-US" sz="2000" dirty="0"/>
              <a:t>term candidates), </a:t>
            </a:r>
            <a:r>
              <a:rPr lang="ru-RU" sz="2000" dirty="0" err="1"/>
              <a:t>аударма</a:t>
            </a:r>
            <a:r>
              <a:rPr lang="ru-RU" sz="2000" dirty="0"/>
              <a:t> </a:t>
            </a:r>
            <a:r>
              <a:rPr lang="ru-RU" sz="2000" dirty="0" err="1"/>
              <a:t>баламаларын</a:t>
            </a:r>
            <a:r>
              <a:rPr lang="ru-RU" sz="2000" dirty="0"/>
              <a:t> </a:t>
            </a:r>
            <a:r>
              <a:rPr lang="ru-RU" sz="2000" dirty="0" err="1"/>
              <a:t>автоматты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тану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шығару</a:t>
            </a:r>
            <a:r>
              <a:rPr lang="ru-RU" sz="2000" dirty="0"/>
              <a:t>, </a:t>
            </a:r>
            <a:r>
              <a:rPr lang="ru-RU" sz="2000" dirty="0" err="1"/>
              <a:t>автоматты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редакциялау</a:t>
            </a:r>
            <a:r>
              <a:rPr lang="ru-RU" sz="2000" dirty="0"/>
              <a:t>, 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дерекқорлармен</a:t>
            </a:r>
            <a:r>
              <a:rPr lang="ru-RU" sz="2000" dirty="0"/>
              <a:t> </a:t>
            </a:r>
            <a:r>
              <a:rPr lang="ru-RU" sz="2000" dirty="0" err="1"/>
              <a:t>мәліметтер</a:t>
            </a:r>
            <a:r>
              <a:rPr lang="ru-RU" sz="2000" dirty="0"/>
              <a:t> </a:t>
            </a:r>
            <a:r>
              <a:rPr lang="ru-RU" sz="2000" dirty="0" err="1"/>
              <a:t>алмасу</a:t>
            </a:r>
            <a:r>
              <a:rPr lang="ru-RU" sz="2000" dirty="0"/>
              <a:t> </a:t>
            </a:r>
            <a:r>
              <a:rPr lang="ru-RU" sz="2000" dirty="0" err="1"/>
              <a:t>мүмкіндігі</a:t>
            </a:r>
            <a:r>
              <a:rPr lang="ru-RU" sz="2000" dirty="0" smtClean="0"/>
              <a:t>.</a:t>
            </a:r>
          </a:p>
          <a:p>
            <a:r>
              <a:rPr lang="en-US" sz="2000" dirty="0" smtClean="0"/>
              <a:t>Termite </a:t>
            </a:r>
            <a:r>
              <a:rPr lang="en-US" sz="2000" dirty="0"/>
              <a:t>6L-</a:t>
            </a:r>
            <a:r>
              <a:rPr lang="ru-RU" sz="2000" dirty="0" err="1"/>
              <a:t>ақпараттық-коммуникативтік</a:t>
            </a:r>
            <a:r>
              <a:rPr lang="ru-RU" sz="2000" dirty="0"/>
              <a:t> </a:t>
            </a:r>
            <a:r>
              <a:rPr lang="ru-RU" sz="2000" dirty="0" err="1"/>
              <a:t>технологиялар</a:t>
            </a:r>
            <a:r>
              <a:rPr lang="ru-RU" sz="2000" dirty="0"/>
              <a:t> (МӘС) </a:t>
            </a:r>
            <a:r>
              <a:rPr lang="ru-RU" sz="2000" dirty="0" err="1"/>
              <a:t>саласындағы</a:t>
            </a:r>
            <a:r>
              <a:rPr lang="ru-RU" sz="2000" dirty="0"/>
              <a:t> БҰҰ </a:t>
            </a:r>
            <a:r>
              <a:rPr lang="ru-RU" sz="2000" dirty="0" err="1"/>
              <a:t>мамандандырылған</a:t>
            </a:r>
            <a:r>
              <a:rPr lang="ru-RU" sz="2000" dirty="0"/>
              <a:t> </a:t>
            </a:r>
            <a:r>
              <a:rPr lang="ru-RU" sz="2000" dirty="0" err="1"/>
              <a:t>мекемесінің</a:t>
            </a:r>
            <a:r>
              <a:rPr lang="ru-RU" sz="2000" dirty="0"/>
              <a:t> </a:t>
            </a:r>
            <a:r>
              <a:rPr lang="ru-RU" sz="2000" dirty="0" err="1"/>
              <a:t>тіл</a:t>
            </a:r>
            <a:r>
              <a:rPr lang="ru-RU" sz="2000" dirty="0"/>
              <a:t> </a:t>
            </a:r>
            <a:r>
              <a:rPr lang="ru-RU" sz="2000" dirty="0" err="1"/>
              <a:t>қызметтері</a:t>
            </a:r>
            <a:r>
              <a:rPr lang="ru-RU" sz="2000" dirty="0"/>
              <a:t> </a:t>
            </a:r>
            <a:r>
              <a:rPr lang="ru-RU" sz="2000" dirty="0" err="1"/>
              <a:t>қызметінің</a:t>
            </a:r>
            <a:r>
              <a:rPr lang="ru-RU" sz="2000" dirty="0"/>
              <a:t> </a:t>
            </a:r>
            <a:r>
              <a:rPr lang="ru-RU" sz="2000" dirty="0" err="1"/>
              <a:t>нәтижесі</a:t>
            </a:r>
            <a:r>
              <a:rPr lang="ru-RU" sz="2000" dirty="0"/>
              <a:t>. </a:t>
            </a:r>
            <a:r>
              <a:rPr lang="ru-RU" sz="2000" dirty="0" err="1"/>
              <a:t>Бұл</a:t>
            </a:r>
            <a:r>
              <a:rPr lang="ru-RU" sz="2000" dirty="0"/>
              <a:t> база-</a:t>
            </a:r>
            <a:r>
              <a:rPr lang="ru-RU" sz="2000" dirty="0" err="1"/>
              <a:t>электр</a:t>
            </a:r>
            <a:r>
              <a:rPr lang="ru-RU" sz="2000" dirty="0"/>
              <a:t> </a:t>
            </a:r>
            <a:r>
              <a:rPr lang="ru-RU" sz="2000" dirty="0" err="1"/>
              <a:t>байланысы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en-US" sz="2000" dirty="0" smtClean="0"/>
              <a:t>TBD</a:t>
            </a:r>
            <a:r>
              <a:rPr lang="ru-RU" sz="2000" dirty="0" smtClean="0"/>
              <a:t> </a:t>
            </a:r>
            <a:r>
              <a:rPr lang="ru-RU" sz="2000" dirty="0" err="1"/>
              <a:t>алты</a:t>
            </a:r>
            <a:r>
              <a:rPr lang="ru-RU" sz="2000" dirty="0"/>
              <a:t> </a:t>
            </a:r>
            <a:r>
              <a:rPr lang="ru-RU" sz="2000" dirty="0" err="1"/>
              <a:t>ресми</a:t>
            </a:r>
            <a:r>
              <a:rPr lang="ru-RU" sz="2000" dirty="0"/>
              <a:t> </a:t>
            </a:r>
            <a:r>
              <a:rPr lang="ru-RU" sz="2000" dirty="0" err="1"/>
              <a:t>тілде</a:t>
            </a:r>
            <a:r>
              <a:rPr lang="ru-RU" sz="2000" dirty="0"/>
              <a:t>,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ішінде</a:t>
            </a:r>
            <a:r>
              <a:rPr lang="ru-RU" sz="2000" dirty="0"/>
              <a:t> </a:t>
            </a:r>
            <a:r>
              <a:rPr lang="ru-RU" sz="2000" dirty="0" err="1"/>
              <a:t>орыс</a:t>
            </a:r>
            <a:r>
              <a:rPr lang="ru-RU" sz="2000" dirty="0"/>
              <a:t> </a:t>
            </a:r>
            <a:r>
              <a:rPr lang="ru-RU" sz="2000" dirty="0" err="1"/>
              <a:t>тілінде</a:t>
            </a:r>
            <a:r>
              <a:rPr lang="ru-RU" sz="2000" dirty="0"/>
              <a:t>. </a:t>
            </a:r>
            <a:r>
              <a:rPr lang="ru-RU" sz="2000" dirty="0" err="1"/>
              <a:t>Қазіргі</a:t>
            </a:r>
            <a:r>
              <a:rPr lang="ru-RU" sz="2000" dirty="0"/>
              <a:t> </a:t>
            </a:r>
            <a:r>
              <a:rPr lang="ru-RU" sz="2000" dirty="0" err="1"/>
              <a:t>уақытта</a:t>
            </a:r>
            <a:r>
              <a:rPr lang="ru-RU" sz="2000" dirty="0"/>
              <a:t> </a:t>
            </a:r>
            <a:r>
              <a:rPr lang="ru-RU" sz="2000" dirty="0" err="1"/>
              <a:t>терминдер</a:t>
            </a:r>
            <a:r>
              <a:rPr lang="ru-RU" sz="2000" dirty="0"/>
              <a:t> </a:t>
            </a:r>
            <a:r>
              <a:rPr lang="ru-RU" sz="2000" dirty="0" err="1"/>
              <a:t>шамамен</a:t>
            </a:r>
            <a:r>
              <a:rPr lang="ru-RU" sz="2000" dirty="0"/>
              <a:t> 90,000 </a:t>
            </a:r>
            <a:r>
              <a:rPr lang="ru-RU" sz="2000" dirty="0" err="1"/>
              <a:t>көптілді</a:t>
            </a:r>
            <a:r>
              <a:rPr lang="ru-RU" sz="2000" dirty="0"/>
              <a:t> </a:t>
            </a:r>
            <a:r>
              <a:rPr lang="ru-RU" sz="2000" dirty="0" err="1"/>
              <a:t>мәліметтерге</a:t>
            </a:r>
            <a:r>
              <a:rPr lang="ru-RU" sz="2000" dirty="0"/>
              <a:t> </a:t>
            </a:r>
            <a:r>
              <a:rPr lang="ru-RU" sz="2000" dirty="0" err="1"/>
              <a:t>біріктірілген</a:t>
            </a:r>
            <a:r>
              <a:rPr lang="ru-RU" sz="2000" dirty="0"/>
              <a:t>, </a:t>
            </a:r>
            <a:r>
              <a:rPr lang="ru-RU" sz="2000" dirty="0" err="1"/>
              <a:t>олардың</a:t>
            </a:r>
            <a:r>
              <a:rPr lang="ru-RU" sz="2000" dirty="0"/>
              <a:t> </a:t>
            </a:r>
            <a:r>
              <a:rPr lang="ru-RU" sz="2000" dirty="0" err="1"/>
              <a:t>шамамен</a:t>
            </a:r>
            <a:r>
              <a:rPr lang="ru-RU" sz="2000" dirty="0"/>
              <a:t> 80% — ы </a:t>
            </a:r>
            <a:r>
              <a:rPr lang="ru-RU" sz="2000" dirty="0" err="1"/>
              <a:t>үш</a:t>
            </a:r>
            <a:r>
              <a:rPr lang="ru-RU" sz="2000" dirty="0"/>
              <a:t> </a:t>
            </a:r>
            <a:r>
              <a:rPr lang="ru-RU" sz="2000" dirty="0" err="1"/>
              <a:t>тілді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шамамен</a:t>
            </a:r>
            <a:r>
              <a:rPr lang="ru-RU" sz="2000" dirty="0"/>
              <a:t> 30% - ы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алты</a:t>
            </a:r>
            <a:r>
              <a:rPr lang="ru-RU" sz="2000" dirty="0"/>
              <a:t> </a:t>
            </a:r>
            <a:r>
              <a:rPr lang="ru-RU" sz="2000" dirty="0" err="1"/>
              <a:t>тілді</a:t>
            </a:r>
            <a:r>
              <a:rPr lang="ru-RU" sz="2000" dirty="0"/>
              <a:t> </a:t>
            </a:r>
            <a:r>
              <a:rPr lang="ru-RU" sz="2000" dirty="0" err="1"/>
              <a:t>қамтиды</a:t>
            </a:r>
            <a:r>
              <a:rPr lang="ru-RU" sz="2000" dirty="0"/>
              <a:t>. </a:t>
            </a:r>
            <a:r>
              <a:rPr lang="ru-RU" sz="2000" dirty="0" err="1"/>
              <a:t>Алайда</a:t>
            </a:r>
            <a:r>
              <a:rPr lang="ru-RU" sz="2000" dirty="0"/>
              <a:t>, 2015 </a:t>
            </a:r>
            <a:r>
              <a:rPr lang="ru-RU" sz="2000" dirty="0" err="1"/>
              <a:t>жылдан</a:t>
            </a:r>
            <a:r>
              <a:rPr lang="ru-RU" sz="2000" dirty="0"/>
              <a:t> </a:t>
            </a:r>
            <a:r>
              <a:rPr lang="ru-RU" sz="2000" dirty="0" err="1"/>
              <a:t>бастап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база </a:t>
            </a:r>
            <a:r>
              <a:rPr lang="ru-RU" sz="2000" dirty="0" err="1"/>
              <a:t>жаңартылмайды</a:t>
            </a:r>
            <a:r>
              <a:rPr lang="ru-RU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810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UNTERM-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негізінен</a:t>
            </a:r>
            <a:r>
              <a:rPr lang="ru-RU" sz="2000" dirty="0"/>
              <a:t> БҰҰ </a:t>
            </a:r>
            <a:r>
              <a:rPr lang="ru-RU" sz="2000" dirty="0" err="1"/>
              <a:t>аудармашылары</a:t>
            </a:r>
            <a:r>
              <a:rPr lang="ru-RU" sz="2000" dirty="0"/>
              <a:t> </a:t>
            </a:r>
            <a:r>
              <a:rPr lang="ru-RU" sz="2000" dirty="0" err="1"/>
              <a:t>аударған</a:t>
            </a:r>
            <a:r>
              <a:rPr lang="ru-RU" sz="2000" dirty="0"/>
              <a:t> </a:t>
            </a:r>
            <a:r>
              <a:rPr lang="ru-RU" sz="2000" dirty="0" err="1"/>
              <a:t>құжаттардан</a:t>
            </a:r>
            <a:r>
              <a:rPr lang="ru-RU" sz="2000" dirty="0"/>
              <a:t> </a:t>
            </a:r>
            <a:r>
              <a:rPr lang="ru-RU" sz="2000" dirty="0" err="1"/>
              <a:t>терминдер</a:t>
            </a:r>
            <a:r>
              <a:rPr lang="ru-RU" sz="2000" dirty="0"/>
              <a:t> мен </a:t>
            </a:r>
            <a:r>
              <a:rPr lang="ru-RU" sz="2000" dirty="0" err="1"/>
              <a:t>номенклатураларды</a:t>
            </a:r>
            <a:r>
              <a:rPr lang="ru-RU" sz="2000" dirty="0"/>
              <a:t> </a:t>
            </a:r>
            <a:r>
              <a:rPr lang="ru-RU" sz="2000" dirty="0" err="1"/>
              <a:t>қамтитын</a:t>
            </a:r>
            <a:r>
              <a:rPr lang="ru-RU" sz="2000" dirty="0"/>
              <a:t> </a:t>
            </a:r>
            <a:r>
              <a:rPr lang="en-US" sz="2000" dirty="0"/>
              <a:t>TBD.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ресурсты</a:t>
            </a:r>
            <a:r>
              <a:rPr lang="ru-RU" sz="2000" dirty="0"/>
              <a:t> </a:t>
            </a:r>
            <a:r>
              <a:rPr lang="ru-RU" sz="2000" dirty="0" err="1"/>
              <a:t>жасаушылар</a:t>
            </a:r>
            <a:r>
              <a:rPr lang="ru-RU" sz="2000" dirty="0"/>
              <a:t> оны </a:t>
            </a:r>
            <a:r>
              <a:rPr lang="ru-RU" sz="2000" dirty="0" err="1"/>
              <a:t>лингвистикалық</a:t>
            </a:r>
            <a:r>
              <a:rPr lang="ru-RU" sz="2000" dirty="0"/>
              <a:t> ресурс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сипаттайды</a:t>
            </a:r>
            <a:r>
              <a:rPr lang="ru-RU" sz="2000" dirty="0"/>
              <a:t>,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мақсаты</a:t>
            </a:r>
            <a:r>
              <a:rPr lang="ru-RU" sz="2000" dirty="0"/>
              <a:t> БҰҰ </a:t>
            </a:r>
            <a:r>
              <a:rPr lang="ru-RU" sz="2000" dirty="0" err="1"/>
              <a:t>қызметкерлерінің</a:t>
            </a:r>
            <a:r>
              <a:rPr lang="ru-RU" sz="2000" dirty="0"/>
              <a:t>, </a:t>
            </a:r>
            <a:r>
              <a:rPr lang="ru-RU" sz="2000" dirty="0" err="1"/>
              <a:t>сондай</a:t>
            </a:r>
            <a:r>
              <a:rPr lang="ru-RU" sz="2000" dirty="0"/>
              <a:t> — </a:t>
            </a:r>
            <a:r>
              <a:rPr lang="ru-RU" sz="2000" dirty="0" err="1"/>
              <a:t>ақ</a:t>
            </a:r>
            <a:r>
              <a:rPr lang="ru-RU" sz="2000" dirty="0"/>
              <a:t> осы </a:t>
            </a:r>
            <a:r>
              <a:rPr lang="ru-RU" sz="2000" dirty="0" err="1"/>
              <a:t>ұйымның</a:t>
            </a:r>
            <a:r>
              <a:rPr lang="ru-RU" sz="2000" dirty="0"/>
              <a:t> </a:t>
            </a:r>
            <a:r>
              <a:rPr lang="ru-RU" sz="2000" dirty="0" err="1"/>
              <a:t>құжаттарымен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істейтін</a:t>
            </a:r>
            <a:r>
              <a:rPr lang="ru-RU" sz="2000" dirty="0"/>
              <a:t>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мүдделі</a:t>
            </a:r>
            <a:r>
              <a:rPr lang="ru-RU" sz="2000" dirty="0"/>
              <a:t> </a:t>
            </a:r>
            <a:r>
              <a:rPr lang="ru-RU" sz="2000" dirty="0" err="1"/>
              <a:t>тұлғалардың</a:t>
            </a:r>
            <a:r>
              <a:rPr lang="ru-RU" sz="2000" dirty="0"/>
              <a:t> </a:t>
            </a:r>
            <a:r>
              <a:rPr lang="ru-RU" sz="2000" dirty="0" err="1"/>
              <a:t>жұмысын</a:t>
            </a:r>
            <a:r>
              <a:rPr lang="ru-RU" sz="2000" dirty="0"/>
              <a:t> </a:t>
            </a:r>
            <a:r>
              <a:rPr lang="ru-RU" sz="2000" dirty="0" err="1"/>
              <a:t>жеңілдету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r>
              <a:rPr lang="en-US" sz="2000" dirty="0" smtClean="0"/>
              <a:t>IATE </a:t>
            </a:r>
            <a:r>
              <a:rPr lang="en-US" sz="2000" dirty="0"/>
              <a:t>(inter— active Terminology for Europe) - </a:t>
            </a:r>
            <a:r>
              <a:rPr lang="ru-RU" sz="2000" dirty="0" err="1"/>
              <a:t>Еуропалық</a:t>
            </a:r>
            <a:r>
              <a:rPr lang="ru-RU" sz="2000" dirty="0"/>
              <a:t> </a:t>
            </a:r>
            <a:r>
              <a:rPr lang="ru-RU" sz="2000" dirty="0" err="1"/>
              <a:t>Одақтың</a:t>
            </a:r>
            <a:r>
              <a:rPr lang="ru-RU" sz="2000" dirty="0"/>
              <a:t> </a:t>
            </a:r>
            <a:r>
              <a:rPr lang="ru-RU" sz="2000" dirty="0" err="1"/>
              <a:t>институтаралық</a:t>
            </a:r>
            <a:r>
              <a:rPr lang="ru-RU" sz="2000" dirty="0"/>
              <a:t> ТБД (</a:t>
            </a:r>
            <a:r>
              <a:rPr lang="ru-RU" sz="2000" dirty="0" err="1"/>
              <a:t>барлығы</a:t>
            </a:r>
            <a:r>
              <a:rPr lang="ru-RU" sz="2000" dirty="0"/>
              <a:t> 10 институт </a:t>
            </a:r>
            <a:r>
              <a:rPr lang="ru-RU" sz="2000" dirty="0" err="1"/>
              <a:t>қатысады</a:t>
            </a:r>
            <a:r>
              <a:rPr lang="ru-RU" sz="2000" dirty="0"/>
              <a:t>). </a:t>
            </a:r>
            <a:r>
              <a:rPr lang="ru-RU" sz="2000" dirty="0" err="1"/>
              <a:t>Бұл</a:t>
            </a:r>
            <a:r>
              <a:rPr lang="ru-RU" sz="2000" dirty="0"/>
              <a:t> ресурс 1999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іске</a:t>
            </a:r>
            <a:r>
              <a:rPr lang="ru-RU" sz="2000" dirty="0"/>
              <a:t> </a:t>
            </a:r>
            <a:r>
              <a:rPr lang="ru-RU" sz="2000" dirty="0" err="1"/>
              <a:t>қосылды</a:t>
            </a:r>
            <a:r>
              <a:rPr lang="ru-RU" sz="2000" dirty="0"/>
              <a:t>, </a:t>
            </a:r>
            <a:r>
              <a:rPr lang="ru-RU" sz="2000" dirty="0" err="1"/>
              <a:t>қазіргі</a:t>
            </a:r>
            <a:r>
              <a:rPr lang="ru-RU" sz="2000" dirty="0"/>
              <a:t> </a:t>
            </a:r>
            <a:r>
              <a:rPr lang="ru-RU" sz="2000" dirty="0" err="1"/>
              <a:t>уақытта</a:t>
            </a:r>
            <a:r>
              <a:rPr lang="ru-RU" sz="2000" dirty="0"/>
              <a:t>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сөздік</a:t>
            </a:r>
            <a:r>
              <a:rPr lang="ru-RU" sz="2000" dirty="0"/>
              <a:t> </a:t>
            </a:r>
            <a:r>
              <a:rPr lang="ru-RU" sz="2000" dirty="0" err="1"/>
              <a:t>қоры</a:t>
            </a:r>
            <a:r>
              <a:rPr lang="ru-RU" sz="2000" dirty="0"/>
              <a:t> 1,4 миллион </a:t>
            </a:r>
            <a:r>
              <a:rPr lang="ru-RU" sz="2000" dirty="0" err="1"/>
              <a:t>көптілді</a:t>
            </a:r>
            <a:r>
              <a:rPr lang="ru-RU" sz="2000" dirty="0"/>
              <a:t> </a:t>
            </a:r>
            <a:r>
              <a:rPr lang="ru-RU" sz="2000" dirty="0" err="1"/>
              <a:t>сөздік</a:t>
            </a:r>
            <a:r>
              <a:rPr lang="ru-RU" sz="2000" dirty="0"/>
              <a:t> </a:t>
            </a:r>
            <a:r>
              <a:rPr lang="ru-RU" sz="2000" dirty="0" err="1"/>
              <a:t>мақалаларды</a:t>
            </a:r>
            <a:r>
              <a:rPr lang="ru-RU" sz="2000" dirty="0"/>
              <a:t> </a:t>
            </a:r>
            <a:r>
              <a:rPr lang="ru-RU" sz="2000" dirty="0" err="1"/>
              <a:t>құрайды</a:t>
            </a:r>
            <a:r>
              <a:rPr lang="ru-RU" sz="2000" dirty="0"/>
              <a:t>.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ресурстың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функциялары</a:t>
            </a:r>
            <a:r>
              <a:rPr lang="ru-RU" sz="2000" dirty="0"/>
              <a:t>-ЕО </a:t>
            </a:r>
            <a:r>
              <a:rPr lang="ru-RU" sz="2000" dirty="0" err="1"/>
              <a:t>аударма</a:t>
            </a:r>
            <a:r>
              <a:rPr lang="ru-RU" sz="2000" dirty="0"/>
              <a:t> </a:t>
            </a:r>
            <a:r>
              <a:rPr lang="ru-RU" sz="2000" dirty="0" err="1"/>
              <a:t>қызметі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бірыңғай</a:t>
            </a:r>
            <a:r>
              <a:rPr lang="ru-RU" sz="2000" dirty="0"/>
              <a:t> </a:t>
            </a:r>
            <a:r>
              <a:rPr lang="ru-RU" sz="2000" dirty="0" err="1"/>
              <a:t>желілік</a:t>
            </a:r>
            <a:r>
              <a:rPr lang="ru-RU" sz="2000" dirty="0"/>
              <a:t> ТБД </a:t>
            </a:r>
            <a:r>
              <a:rPr lang="ru-RU" sz="2000" dirty="0" err="1"/>
              <a:t>құру</a:t>
            </a:r>
            <a:r>
              <a:rPr lang="ru-RU" sz="2000" dirty="0"/>
              <a:t>, </a:t>
            </a:r>
            <a:r>
              <a:rPr lang="ru-RU" sz="2000" dirty="0" err="1"/>
              <a:t>терминологияның</a:t>
            </a:r>
            <a:r>
              <a:rPr lang="ru-RU" sz="2000" dirty="0"/>
              <a:t> </a:t>
            </a:r>
            <a:r>
              <a:rPr lang="ru-RU" sz="2000" dirty="0" err="1"/>
              <a:t>біркелкілігін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, </a:t>
            </a:r>
            <a:r>
              <a:rPr lang="ru-RU" sz="2000" dirty="0" err="1"/>
              <a:t>терминологияға</a:t>
            </a:r>
            <a:r>
              <a:rPr lang="ru-RU" sz="2000" dirty="0"/>
              <a:t> </a:t>
            </a:r>
            <a:r>
              <a:rPr lang="ru-RU" sz="2000" dirty="0" err="1"/>
              <a:t>қол</a:t>
            </a:r>
            <a:r>
              <a:rPr lang="ru-RU" sz="2000" dirty="0"/>
              <a:t> </a:t>
            </a:r>
            <a:r>
              <a:rPr lang="ru-RU" sz="2000" dirty="0" err="1"/>
              <a:t>жеткізу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стандарттау</a:t>
            </a:r>
            <a:r>
              <a:rPr lang="ru-RU" sz="2000" dirty="0"/>
              <a:t> </a:t>
            </a:r>
            <a:r>
              <a:rPr lang="ru-RU" sz="2000" dirty="0" err="1"/>
              <a:t>жүйесін</a:t>
            </a:r>
            <a:r>
              <a:rPr lang="ru-RU" sz="2000" dirty="0"/>
              <a:t> </a:t>
            </a:r>
            <a:r>
              <a:rPr lang="ru-RU" sz="2000" dirty="0" err="1"/>
              <a:t>жетілдіру</a:t>
            </a:r>
            <a:r>
              <a:rPr lang="ru-RU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5596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F7A174-72DA-42EF-B9D3-42B3F13E9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TERMIUM Plus-</a:t>
            </a:r>
            <a:r>
              <a:rPr lang="ru-RU" dirty="0" err="1"/>
              <a:t>әлемдегі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en-US" dirty="0"/>
              <a:t>TBD </a:t>
            </a:r>
            <a:r>
              <a:rPr lang="ru-RU" dirty="0" err="1"/>
              <a:t>бірі</a:t>
            </a:r>
            <a:r>
              <a:rPr lang="ru-RU" dirty="0"/>
              <a:t>, </a:t>
            </a:r>
            <a:r>
              <a:rPr lang="ru-RU" dirty="0" err="1"/>
              <a:t>төрт</a:t>
            </a:r>
            <a:r>
              <a:rPr lang="ru-RU" dirty="0"/>
              <a:t> </a:t>
            </a:r>
            <a:r>
              <a:rPr lang="ru-RU" dirty="0" err="1"/>
              <a:t>тілде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,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тақырыптық</a:t>
            </a:r>
            <a:r>
              <a:rPr lang="ru-RU" dirty="0"/>
              <a:t> </a:t>
            </a:r>
            <a:r>
              <a:rPr lang="ru-RU" dirty="0" err="1"/>
              <a:t>салаларда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терминдердің</a:t>
            </a:r>
            <a:r>
              <a:rPr lang="ru-RU" dirty="0"/>
              <a:t>, </a:t>
            </a:r>
            <a:r>
              <a:rPr lang="ru-RU" dirty="0" err="1"/>
              <a:t>аббревиатуралардың</a:t>
            </a:r>
            <a:r>
              <a:rPr lang="ru-RU" dirty="0"/>
              <a:t>, </a:t>
            </a:r>
            <a:r>
              <a:rPr lang="ru-RU" dirty="0" err="1"/>
              <a:t>ресми</a:t>
            </a:r>
            <a:r>
              <a:rPr lang="ru-RU" dirty="0"/>
              <a:t> </a:t>
            </a:r>
            <a:r>
              <a:rPr lang="ru-RU" dirty="0" err="1"/>
              <a:t>атаулардың</a:t>
            </a:r>
            <a:r>
              <a:rPr lang="ru-RU" dirty="0"/>
              <a:t> </a:t>
            </a:r>
            <a:r>
              <a:rPr lang="ru-RU" dirty="0" err="1"/>
              <a:t>анықтамаларын</a:t>
            </a:r>
            <a:r>
              <a:rPr lang="ru-RU" dirty="0"/>
              <a:t> </a:t>
            </a:r>
            <a:r>
              <a:rPr lang="ru-RU" dirty="0" err="1"/>
              <a:t>іздейді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en-US" dirty="0" smtClean="0"/>
              <a:t>WIPO </a:t>
            </a:r>
            <a:r>
              <a:rPr lang="en-US" dirty="0"/>
              <a:t>Pearl - </a:t>
            </a:r>
            <a:r>
              <a:rPr lang="ru-RU" dirty="0" err="1"/>
              <a:t>Дүниежүзілік</a:t>
            </a:r>
            <a:r>
              <a:rPr lang="ru-RU" dirty="0"/>
              <a:t> </a:t>
            </a:r>
            <a:r>
              <a:rPr lang="ru-RU" dirty="0" err="1"/>
              <a:t>зияткерлік</a:t>
            </a:r>
            <a:r>
              <a:rPr lang="ru-RU" dirty="0"/>
              <a:t> сала </a:t>
            </a:r>
            <a:r>
              <a:rPr lang="ru-RU" dirty="0" err="1"/>
              <a:t>ұйымының</a:t>
            </a:r>
            <a:r>
              <a:rPr lang="ru-RU" dirty="0"/>
              <a:t> (</a:t>
            </a:r>
            <a:r>
              <a:rPr lang="ru-RU" dirty="0" smtClean="0"/>
              <a:t>ДЗСҰ</a:t>
            </a:r>
            <a:r>
              <a:rPr lang="ru-RU" dirty="0"/>
              <a:t>) </a:t>
            </a:r>
            <a:r>
              <a:rPr lang="ru-RU" dirty="0" err="1"/>
              <a:t>желілік</a:t>
            </a:r>
            <a:r>
              <a:rPr lang="ru-RU" dirty="0"/>
              <a:t> ресурсы 29 </a:t>
            </a:r>
            <a:r>
              <a:rPr lang="ru-RU" dirty="0" err="1"/>
              <a:t>тілде</a:t>
            </a:r>
            <a:r>
              <a:rPr lang="ru-RU" dirty="0"/>
              <a:t> 10 </a:t>
            </a:r>
            <a:r>
              <a:rPr lang="ru-RU" dirty="0" err="1"/>
              <a:t>тақырып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терминологияға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жетімділікті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en-US" dirty="0"/>
              <a:t>PATENTSCOPE </a:t>
            </a:r>
            <a:r>
              <a:rPr lang="ru-RU" dirty="0" err="1"/>
              <a:t>іздеу</a:t>
            </a:r>
            <a:r>
              <a:rPr lang="ru-RU" dirty="0"/>
              <a:t> </a:t>
            </a:r>
            <a:r>
              <a:rPr lang="ru-RU" dirty="0" err="1"/>
              <a:t>жүйесімен</a:t>
            </a:r>
            <a:r>
              <a:rPr lang="ru-RU" dirty="0"/>
              <a:t> </a:t>
            </a:r>
            <a:r>
              <a:rPr lang="ru-RU" dirty="0" err="1"/>
              <a:t>біріктіріледі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пайдаланушыларға</a:t>
            </a:r>
            <a:r>
              <a:rPr lang="ru-RU" dirty="0"/>
              <a:t> 3,1 миллион </a:t>
            </a:r>
            <a:r>
              <a:rPr lang="ru-RU" dirty="0" err="1"/>
              <a:t>жарияланған</a:t>
            </a:r>
            <a:r>
              <a:rPr lang="ru-RU" dirty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патенттік</a:t>
            </a:r>
            <a:r>
              <a:rPr lang="ru-RU" dirty="0"/>
              <a:t> </a:t>
            </a:r>
            <a:r>
              <a:rPr lang="ru-RU" dirty="0" err="1"/>
              <a:t>өтінімдерді</a:t>
            </a:r>
            <a:r>
              <a:rPr lang="ru-RU" dirty="0"/>
              <a:t> </a:t>
            </a:r>
            <a:r>
              <a:rPr lang="ru-RU" dirty="0" err="1"/>
              <a:t>іздеуге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 smtClean="0"/>
              <a:t>береді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5396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84C9AB-26C4-48FA-83F6-C8333CF92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LexSite-lexsite</a:t>
            </a:r>
            <a:r>
              <a:rPr lang="en-US" dirty="0"/>
              <a:t> </a:t>
            </a:r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сөздігі</a:t>
            </a:r>
            <a:r>
              <a:rPr lang="ru-RU" dirty="0"/>
              <a:t> </a:t>
            </a:r>
            <a:r>
              <a:rPr lang="en-US" dirty="0"/>
              <a:t>Language Interface </a:t>
            </a:r>
            <a:r>
              <a:rPr lang="ru-RU" dirty="0" err="1"/>
              <a:t>компаниясының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базасында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300 </a:t>
            </a:r>
            <a:r>
              <a:rPr lang="ru-RU" dirty="0" err="1"/>
              <a:t>пәндік</a:t>
            </a:r>
            <a:r>
              <a:rPr lang="ru-RU" dirty="0"/>
              <a:t> </a:t>
            </a:r>
            <a:r>
              <a:rPr lang="ru-RU" dirty="0" err="1"/>
              <a:t>саланы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корпусы 2,5 </a:t>
            </a:r>
            <a:r>
              <a:rPr lang="ru-RU" dirty="0" err="1"/>
              <a:t>миллионнан</a:t>
            </a:r>
            <a:r>
              <a:rPr lang="ru-RU" dirty="0"/>
              <a:t> </a:t>
            </a:r>
            <a:r>
              <a:rPr lang="ru-RU" dirty="0" err="1"/>
              <a:t>астам</a:t>
            </a:r>
            <a:r>
              <a:rPr lang="ru-RU" dirty="0"/>
              <a:t> </a:t>
            </a:r>
            <a:r>
              <a:rPr lang="ru-RU" dirty="0" err="1"/>
              <a:t>лексикалық</a:t>
            </a:r>
            <a:r>
              <a:rPr lang="ru-RU" dirty="0"/>
              <a:t> </a:t>
            </a:r>
            <a:r>
              <a:rPr lang="ru-RU" dirty="0" err="1"/>
              <a:t>бірліктерді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 </a:t>
            </a:r>
            <a:r>
              <a:rPr lang="ru-RU" dirty="0" err="1"/>
              <a:t>сөздіктер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. </a:t>
            </a:r>
            <a:r>
              <a:rPr lang="ru-RU" dirty="0" err="1"/>
              <a:t>Аудармашыларға</a:t>
            </a:r>
            <a:r>
              <a:rPr lang="ru-RU" dirty="0"/>
              <a:t>, </a:t>
            </a:r>
            <a:r>
              <a:rPr lang="ru-RU" dirty="0" err="1"/>
              <a:t>техникалық</a:t>
            </a:r>
            <a:r>
              <a:rPr lang="ru-RU" dirty="0"/>
              <a:t> </a:t>
            </a:r>
            <a:r>
              <a:rPr lang="ru-RU" dirty="0" err="1"/>
              <a:t>мамандарға</a:t>
            </a:r>
            <a:r>
              <a:rPr lang="ru-RU" dirty="0"/>
              <a:t>, </a:t>
            </a:r>
            <a:r>
              <a:rPr lang="ru-RU" dirty="0" err="1"/>
              <a:t>студенттерге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т. б. </a:t>
            </a:r>
            <a:r>
              <a:rPr lang="ru-RU" dirty="0" err="1"/>
              <a:t>арналған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5229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A5E031-6878-4B7E-9129-10ECC5029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4671"/>
            <a:ext cx="9601200" cy="4728560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Кез-келген терминологиялық қор әмбебап типологиялық функцияларды жүзеге асырады:</a:t>
            </a:r>
          </a:p>
          <a:p>
            <a:r>
              <a:rPr lang="kk-KZ" dirty="0" smtClean="0"/>
              <a:t>Анықтамалық</a:t>
            </a:r>
          </a:p>
          <a:p>
            <a:r>
              <a:rPr lang="kk-KZ" dirty="0" smtClean="0"/>
              <a:t>Жүйелілік</a:t>
            </a:r>
          </a:p>
          <a:p>
            <a:r>
              <a:rPr lang="kk-KZ" dirty="0" smtClean="0"/>
              <a:t>Оқулық және нормативтік</a:t>
            </a:r>
            <a:endParaRPr lang="kk-KZ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4564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08788D-0533-4992-B864-9F9CD4643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Аударма</a:t>
            </a:r>
            <a:r>
              <a:rPr lang="ru-RU" sz="2000" dirty="0"/>
              <a:t> </a:t>
            </a:r>
            <a:r>
              <a:rPr lang="ru-RU" sz="2000" dirty="0" err="1"/>
              <a:t>жады</a:t>
            </a:r>
            <a:r>
              <a:rPr lang="ru-RU" sz="2000" dirty="0"/>
              <a:t> </a:t>
            </a:r>
            <a:r>
              <a:rPr lang="ru-RU" sz="2000" dirty="0" err="1"/>
              <a:t>класындағы</a:t>
            </a:r>
            <a:r>
              <a:rPr lang="ru-RU" sz="2000" dirty="0"/>
              <a:t> </a:t>
            </a:r>
            <a:r>
              <a:rPr lang="ru-RU" sz="2000" dirty="0" err="1"/>
              <a:t>автоматтандырылған</a:t>
            </a:r>
            <a:r>
              <a:rPr lang="ru-RU" sz="2000" dirty="0"/>
              <a:t> </a:t>
            </a:r>
            <a:r>
              <a:rPr lang="ru-RU" sz="2000" dirty="0" err="1"/>
              <a:t>аударма</a:t>
            </a:r>
            <a:r>
              <a:rPr lang="ru-RU" sz="2000" dirty="0"/>
              <a:t> </a:t>
            </a:r>
            <a:r>
              <a:rPr lang="ru-RU" sz="2000" dirty="0" err="1"/>
              <a:t>жүйелерінде</a:t>
            </a:r>
            <a:r>
              <a:rPr lang="ru-RU" sz="2000" dirty="0"/>
              <a:t> (</a:t>
            </a:r>
            <a:r>
              <a:rPr lang="en-US" sz="2000" dirty="0"/>
              <a:t>Translation memory) </a:t>
            </a:r>
            <a:r>
              <a:rPr lang="ru-RU" sz="2000" dirty="0" err="1"/>
              <a:t>көптілді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базаларды</a:t>
            </a:r>
            <a:r>
              <a:rPr lang="ru-RU" sz="2000" dirty="0"/>
              <a:t> </a:t>
            </a:r>
            <a:r>
              <a:rPr lang="ru-RU" sz="2000" dirty="0" err="1"/>
              <a:t>құрудың</a:t>
            </a:r>
            <a:r>
              <a:rPr lang="ru-RU" sz="2000" dirty="0"/>
              <a:t> </a:t>
            </a:r>
            <a:r>
              <a:rPr lang="ru-RU" sz="2000" dirty="0" err="1"/>
              <a:t>интеграцияланған</a:t>
            </a:r>
            <a:r>
              <a:rPr lang="ru-RU" sz="2000" dirty="0"/>
              <a:t> </a:t>
            </a:r>
            <a:r>
              <a:rPr lang="ru-RU" sz="2000" dirty="0" err="1"/>
              <a:t>құралдары</a:t>
            </a:r>
            <a:r>
              <a:rPr lang="ru-RU" sz="2000" dirty="0"/>
              <a:t>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 smtClean="0"/>
              <a:t>:</a:t>
            </a:r>
          </a:p>
          <a:p>
            <a:r>
              <a:rPr lang="en-US" sz="2000" dirty="0" err="1" smtClean="0"/>
              <a:t>Multiterm</a:t>
            </a:r>
            <a:r>
              <a:rPr lang="en-US" sz="2000" dirty="0" smtClean="0"/>
              <a:t>-SDL </a:t>
            </a:r>
            <a:r>
              <a:rPr lang="en-US" sz="2000" dirty="0" err="1"/>
              <a:t>Trados</a:t>
            </a:r>
            <a:r>
              <a:rPr lang="en-US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базалар</a:t>
            </a:r>
            <a:r>
              <a:rPr lang="ru-RU" sz="2000" dirty="0"/>
              <a:t> </a:t>
            </a:r>
            <a:r>
              <a:rPr lang="ru-RU" sz="2000" dirty="0" err="1"/>
              <a:t>құруға</a:t>
            </a:r>
            <a:r>
              <a:rPr lang="ru-RU" sz="2000" dirty="0"/>
              <a:t> </a:t>
            </a:r>
            <a:r>
              <a:rPr lang="ru-RU" sz="2000" dirty="0" err="1"/>
              <a:t>қызмет</a:t>
            </a:r>
            <a:r>
              <a:rPr lang="ru-RU" sz="2000" dirty="0"/>
              <a:t> </a:t>
            </a:r>
            <a:r>
              <a:rPr lang="ru-RU" sz="2000" dirty="0" err="1"/>
              <a:t>ететін</a:t>
            </a:r>
            <a:r>
              <a:rPr lang="ru-RU" sz="2000" dirty="0"/>
              <a:t> </a:t>
            </a:r>
            <a:r>
              <a:rPr lang="ru-RU" sz="2000" dirty="0" err="1"/>
              <a:t>бағдарлама</a:t>
            </a:r>
            <a:r>
              <a:rPr lang="ru-RU" sz="2000" dirty="0" smtClean="0"/>
              <a:t>.</a:t>
            </a:r>
          </a:p>
          <a:p>
            <a:r>
              <a:rPr lang="en-US" sz="2000" dirty="0" err="1" smtClean="0"/>
              <a:t>MultiTerm</a:t>
            </a:r>
            <a:r>
              <a:rPr lang="en-US" sz="2000" dirty="0" smtClean="0"/>
              <a:t>-</a:t>
            </a:r>
            <a:r>
              <a:rPr lang="ru-RU" sz="2000" dirty="0" err="1"/>
              <a:t>дегі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негіздер</a:t>
            </a:r>
            <a:r>
              <a:rPr lang="ru-RU" sz="2000" dirty="0"/>
              <a:t> </a:t>
            </a:r>
            <a:r>
              <a:rPr lang="ru-RU" sz="2000" dirty="0" err="1"/>
              <a:t>сөздерге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, </a:t>
            </a:r>
            <a:r>
              <a:rPr lang="ru-RU" sz="2000" dirty="0" err="1"/>
              <a:t>ұғымдарға</a:t>
            </a:r>
            <a:r>
              <a:rPr lang="ru-RU" sz="2000" dirty="0"/>
              <a:t> </a:t>
            </a:r>
            <a:r>
              <a:rPr lang="ru-RU" sz="2000" dirty="0" err="1"/>
              <a:t>негізделген.Терминологиялық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базаны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шеберінен</a:t>
            </a:r>
            <a:r>
              <a:rPr lang="ru-RU" sz="2000" dirty="0"/>
              <a:t> </a:t>
            </a:r>
            <a:r>
              <a:rPr lang="en-US" sz="2000" dirty="0" err="1"/>
              <a:t>MultiTerm</a:t>
            </a:r>
            <a:r>
              <a:rPr lang="en-US" sz="2000" dirty="0"/>
              <a:t> (</a:t>
            </a:r>
            <a:r>
              <a:rPr lang="en-US" sz="2000" dirty="0" err="1"/>
              <a:t>Termbase</a:t>
            </a:r>
            <a:r>
              <a:rPr lang="en-US" sz="2000" dirty="0"/>
              <a:t> Wizard) </a:t>
            </a:r>
            <a:r>
              <a:rPr lang="ru-RU" sz="2000" dirty="0" err="1"/>
              <a:t>екі</a:t>
            </a:r>
            <a:r>
              <a:rPr lang="ru-RU" sz="2000" dirty="0"/>
              <a:t> файл </a:t>
            </a:r>
            <a:r>
              <a:rPr lang="ru-RU" sz="2000" dirty="0" err="1"/>
              <a:t>жасайды</a:t>
            </a:r>
            <a:r>
              <a:rPr lang="ru-RU" sz="2000" dirty="0"/>
              <a:t> *.</a:t>
            </a:r>
            <a:r>
              <a:rPr lang="en-US" sz="2000" dirty="0"/>
              <a:t>MTF.XML (</a:t>
            </a:r>
            <a:r>
              <a:rPr lang="ru-RU" sz="2000" dirty="0" err="1"/>
              <a:t>онда</a:t>
            </a:r>
            <a:r>
              <a:rPr lang="ru-RU" sz="2000" dirty="0"/>
              <a:t> </a:t>
            </a:r>
            <a:r>
              <a:rPr lang="ru-RU" sz="2000" dirty="0" err="1"/>
              <a:t>терминдер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) </a:t>
            </a:r>
            <a:r>
              <a:rPr lang="ru-RU" sz="2000" dirty="0" err="1"/>
              <a:t>және</a:t>
            </a:r>
            <a:r>
              <a:rPr lang="ru-RU" sz="2000" dirty="0"/>
              <a:t> *.</a:t>
            </a:r>
            <a:r>
              <a:rPr lang="en-US" sz="2000" dirty="0"/>
              <a:t>XDT (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жасалған</a:t>
            </a:r>
            <a:r>
              <a:rPr lang="ru-RU" sz="2000" dirty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базаның</a:t>
            </a:r>
            <a:r>
              <a:rPr lang="ru-RU" sz="2000" dirty="0"/>
              <a:t> </a:t>
            </a:r>
            <a:r>
              <a:rPr lang="ru-RU" sz="2000" dirty="0" err="1"/>
              <a:t>құрылымын</a:t>
            </a:r>
            <a:r>
              <a:rPr lang="ru-RU" sz="2000" dirty="0"/>
              <a:t> </a:t>
            </a:r>
            <a:r>
              <a:rPr lang="ru-RU" sz="2000" dirty="0" err="1"/>
              <a:t>сипаттайды</a:t>
            </a:r>
            <a:r>
              <a:rPr lang="ru-RU" sz="2000" dirty="0"/>
              <a:t>). </a:t>
            </a:r>
            <a:endParaRPr lang="ru-RU" sz="2000" dirty="0" smtClean="0"/>
          </a:p>
          <a:p>
            <a:r>
              <a:rPr lang="en-US" sz="2000" dirty="0" err="1" smtClean="0"/>
              <a:t>MultiTerm</a:t>
            </a:r>
            <a:r>
              <a:rPr lang="en-US" sz="2000" dirty="0" smtClean="0"/>
              <a:t> </a:t>
            </a:r>
            <a:r>
              <a:rPr lang="ru-RU" sz="2000" dirty="0" err="1"/>
              <a:t>терминологиялық</a:t>
            </a:r>
            <a:r>
              <a:rPr lang="ru-RU" sz="2000" dirty="0"/>
              <a:t> </a:t>
            </a:r>
            <a:r>
              <a:rPr lang="ru-RU" sz="2000" dirty="0" err="1"/>
              <a:t>базасын</a:t>
            </a:r>
            <a:r>
              <a:rPr lang="ru-RU" sz="2000" dirty="0"/>
              <a:t> </a:t>
            </a:r>
            <a:r>
              <a:rPr lang="en-US" sz="2000" dirty="0" err="1"/>
              <a:t>Trados</a:t>
            </a:r>
            <a:r>
              <a:rPr lang="en-US" sz="2000" dirty="0"/>
              <a:t> Studio </a:t>
            </a:r>
            <a:r>
              <a:rPr lang="ru-RU" sz="2000" dirty="0" err="1"/>
              <a:t>ортасына</a:t>
            </a:r>
            <a:r>
              <a:rPr lang="ru-RU" sz="2000" dirty="0"/>
              <a:t> </a:t>
            </a:r>
            <a:r>
              <a:rPr lang="ru-RU" sz="2000" dirty="0" err="1"/>
              <a:t>оңай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тез </a:t>
            </a:r>
            <a:r>
              <a:rPr lang="ru-RU" sz="2000" dirty="0" err="1"/>
              <a:t>импорттауға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34619136"/>
      </p:ext>
    </p:extLst>
  </p:cSld>
  <p:clrMapOvr>
    <a:masterClrMapping/>
  </p:clrMapOvr>
</p:sld>
</file>

<file path=ppt/theme/theme1.xml><?xml version="1.0" encoding="utf-8"?>
<a:theme xmlns:a="http://schemas.openxmlformats.org/drawingml/2006/main" name="tf22874644">
  <a:themeElements>
    <a:clrScheme name="Custom 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76923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9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_30307872_TF22874644" id="{93FE1A9D-736E-40CB-B67C-057CF5914018}" vid="{87467582-AE40-484C-8492-F76A7EBDCB0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85ACAB-C996-4B2F-9E78-9D032D37D8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8E1E7B-2E87-4FF3-8F3F-2C35BCD32914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fb0879af-3eba-417a-a55a-ffe6dcd6ca77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3C31DB6-321D-4487-B0E2-6DD8623328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tf22874644</Template>
  <TotalTime>0</TotalTime>
  <Words>665</Words>
  <Application>Microsoft Office PowerPoint</Application>
  <PresentationFormat>Произвольный</PresentationFormat>
  <Paragraphs>31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tf22874644</vt:lpstr>
      <vt:lpstr>Тілдік ресурстар</vt:lpstr>
      <vt:lpstr>Презентация PowerPoint</vt:lpstr>
      <vt:lpstr>Қуатты терминологиялық базаларды құру және жаңарту хронологиясы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Сұрақтар?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2020-07-06T05:37:12Z</dcterms:created>
  <dcterms:modified xsi:type="dcterms:W3CDTF">2021-11-05T12:09:18Z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